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12192000" cy="6858000"/>
  <p:notesSz cx="6858000" cy="9144000"/>
  <p:embeddedFontLst>
    <p:embeddedFont>
      <p:font typeface="NanumGothic" panose="020D0604000000000000" pitchFamily="34" charset="-127"/>
      <p:regular r:id="rId51"/>
      <p:bold r:id="rId52"/>
    </p:embeddedFont>
    <p:embeddedFont>
      <p:font typeface="Malgun Gothic" panose="020B0503020000020004" pitchFamily="34" charset="-127"/>
      <p:regular r:id="rId53"/>
      <p:bold r:id="rId54"/>
    </p:embeddedFont>
    <p:embeddedFont>
      <p:font typeface="Nanum Gothic" panose="020D0604000000000000" pitchFamily="34" charset="-127"/>
      <p:regular r:id="rId55"/>
      <p:bold r:id="rId56"/>
    </p:embeddedFont>
    <p:embeddedFont>
      <p:font typeface="NanumGothic ExtraBold" panose="020D0604000000000000" pitchFamily="34" charset="-127"/>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guide id="3" pos="234">
          <p15:clr>
            <a:srgbClr val="A4A3A4"/>
          </p15:clr>
        </p15:guide>
        <p15:guide id="4" pos="7446">
          <p15:clr>
            <a:srgbClr val="A4A3A4"/>
          </p15:clr>
        </p15:guide>
        <p15:guide id="5" orient="horz" pos="162">
          <p15:clr>
            <a:srgbClr val="A4A3A4"/>
          </p15:clr>
        </p15:guide>
        <p15:guide id="6" orient="horz" pos="4133">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ikDReaDuHm6XiBrPwGAXv05Lz8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E03392-2553-4DD0-B48D-DFA86EE30FC2}">
  <a:tblStyle styleId="{D5E03392-2553-4DD0-B48D-DFA86EE30F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26E2442-5C85-419B-9F89-FC34B44D4C11}"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34"/>
    <p:restoredTop sz="94694"/>
  </p:normalViewPr>
  <p:slideViewPr>
    <p:cSldViewPr snapToGrid="0">
      <p:cViewPr varScale="1">
        <p:scale>
          <a:sx n="121" d="100"/>
          <a:sy n="121" d="100"/>
        </p:scale>
        <p:origin x="744" y="176"/>
      </p:cViewPr>
      <p:guideLst>
        <p:guide orient="horz" pos="2160"/>
        <p:guide pos="3838"/>
        <p:guide pos="234"/>
        <p:guide pos="7446"/>
        <p:guide orient="horz" pos="162"/>
        <p:guide orient="horz" pos="41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customschemas.google.com/relationships/presentationmetadata" Target="meta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5ac1a266b9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g25ac1a266b9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5ac1a266b9_7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g25ac1a266b9_7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5c16518f6f_12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g25c16518f6f_1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5afe912d2b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ko-KR" sz="1000">
                <a:solidFill>
                  <a:schemeClr val="dk1"/>
                </a:solidFill>
                <a:latin typeface="Malgun Gothic"/>
                <a:ea typeface="Malgun Gothic"/>
                <a:cs typeface="Malgun Gothic"/>
                <a:sym typeface="Malgun Gothic"/>
              </a:rPr>
              <a:t>좀 더 자세히 말씀드리자면, densephrase 는 query 와 관련된 phrase 들을 찾는 retrieval model 로 phrase encoder 와 query encoder 로 인코딩된 벡터를 통해 mips()를 진행하여 query와 관련한 passage를 찾습니다.</a:t>
            </a:r>
            <a:endParaRPr sz="10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Inference 시, phrase search에 기반하여 retrieve하는 </a:t>
            </a:r>
            <a:r>
              <a:rPr lang="ko-KR"/>
              <a:t>passage의 단위를 phrase, sentence, paragraph, document로 설정할 수 있습니다. </a:t>
            </a:r>
            <a:endParaRPr/>
          </a:p>
        </p:txBody>
      </p:sp>
      <p:sp>
        <p:nvSpPr>
          <p:cNvPr id="367" name="Google Shape;367;g25afe912d2b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5b060a6762_3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저희는 mAR을 높이기 위해 </a:t>
            </a:r>
            <a:endParaRPr/>
          </a:p>
        </p:txBody>
      </p:sp>
      <p:sp>
        <p:nvSpPr>
          <p:cNvPr id="406" name="Google Shape;406;g25b060a6762_3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5ac1a266b9_7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g25ac1a266b9_7_6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5b09479055_7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1" name="Google Shape;451;g25b09479055_7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37d29bf840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0" name="Google Shape;470;g237d29bf840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37d29bf840_2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0" name="Google Shape;500;g237d29bf840_2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 name="Google Shape;16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37d29bf840_2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0" name="Google Shape;530;g237d29bf840_2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37d29bf840_2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0" name="Google Shape;560;g237d29bf840_2_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5b09479055_7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앞서 보여드린 4가지 loss로 qsft을 진행한 결과 mAR 관점에서 Lcq가 제일 높은 성능을 보였습니다. </a:t>
            </a:r>
            <a:endParaRPr/>
          </a:p>
          <a:p>
            <a:pPr marL="0" lvl="0" indent="0" algn="l" rtl="0">
              <a:lnSpc>
                <a:spcPct val="100000"/>
              </a:lnSpc>
              <a:spcBef>
                <a:spcPts val="0"/>
              </a:spcBef>
              <a:spcAft>
                <a:spcPts val="0"/>
              </a:spcAft>
              <a:buSzPts val="1100"/>
              <a:buNone/>
            </a:pPr>
            <a:r>
              <a:rPr lang="ko-KR"/>
              <a:t>사실은 Ldoc이 제일 높습니다</a:t>
            </a:r>
            <a:endParaRPr/>
          </a:p>
          <a:p>
            <a:pPr marL="0" lvl="0" indent="0" algn="l" rtl="0">
              <a:lnSpc>
                <a:spcPct val="100000"/>
              </a:lnSpc>
              <a:spcBef>
                <a:spcPts val="0"/>
              </a:spcBef>
              <a:spcAft>
                <a:spcPts val="0"/>
              </a:spcAft>
              <a:buSzPts val="1100"/>
              <a:buNone/>
            </a:pPr>
            <a:r>
              <a:rPr lang="ko-KR"/>
              <a:t>gold answer를 모두 포함한 제일 작은 unit이 context이기 때문에 Lcontext가 가장 높은 성능을 보일 것으로 예상했으나, 실제로는 Ldoc이 가장 높았습니다.</a:t>
            </a:r>
            <a:endParaRPr/>
          </a:p>
          <a:p>
            <a:pPr marL="0" lvl="0" indent="0" algn="l" rtl="0">
              <a:lnSpc>
                <a:spcPct val="100000"/>
              </a:lnSpc>
              <a:spcBef>
                <a:spcPts val="0"/>
              </a:spcBef>
              <a:spcAft>
                <a:spcPts val="0"/>
              </a:spcAft>
              <a:buSzPts val="1100"/>
              <a:buNone/>
            </a:pPr>
            <a:r>
              <a:rPr lang="ko-KR"/>
              <a:t>이에 대한 원인을 epoch~~ 으로 예상했습니다. </a:t>
            </a:r>
            <a:endParaRPr/>
          </a:p>
          <a:p>
            <a:pPr marL="0" lvl="0" indent="0" algn="l" rtl="0">
              <a:lnSpc>
                <a:spcPct val="100000"/>
              </a:lnSpc>
              <a:spcBef>
                <a:spcPts val="0"/>
              </a:spcBef>
              <a:spcAft>
                <a:spcPts val="0"/>
              </a:spcAft>
              <a:buSzPts val="1100"/>
              <a:buNone/>
            </a:pPr>
            <a:endParaRPr/>
          </a:p>
        </p:txBody>
      </p:sp>
      <p:sp>
        <p:nvSpPr>
          <p:cNvPr id="590" name="Google Shape;590;g25b09479055_7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5bc3ca382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다음 가설은 Loss의 구성 요소 추가입니다. L_phrase + L_doc 인코더에서 Loss의 구성 요소를 추가하였습니다.</a:t>
            </a:r>
            <a:endParaRPr sz="10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DensePhrases 모델의 Query Encoder와 Phrase Encoder는 각각 start와 end의 2가지 벡터를 출력합니다.</a:t>
            </a:r>
            <a:endParaRPr sz="10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그리고 start 벡터와 end 벡터를 각각 곱하여 start logits와 end logits를 계산합니다. 이 2가지 logits를 더해 dense logits를 생성하여 총 3가지 logits를 사용합니다.</a:t>
            </a:r>
            <a:endParaRPr sz="10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각각의 logits가 target, 즉 gold phrase와 비교하는 것이 기존의 L_query입니다.</a:t>
            </a:r>
            <a:endParaRPr sz="10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r>
              <a:rPr lang="ko-KR" sz="1000">
                <a:solidFill>
                  <a:schemeClr val="dk1"/>
                </a:solidFill>
                <a:latin typeface="Malgun Gothic"/>
                <a:ea typeface="Malgun Gothic"/>
                <a:cs typeface="Malgun Gothic"/>
                <a:sym typeface="Malgun Gothic"/>
              </a:rPr>
              <a:t>-----</a:t>
            </a:r>
            <a:endParaRPr sz="1000">
              <a:solidFill>
                <a:schemeClr val="dk1"/>
              </a:solidFill>
              <a:latin typeface="Malgun Gothic"/>
              <a:ea typeface="Malgun Gothic"/>
              <a:cs typeface="Malgun Gothic"/>
              <a:sym typeface="Malgun Gothic"/>
            </a:endParaRPr>
          </a:p>
          <a:p>
            <a:pPr marL="0" lvl="0" indent="0" algn="l" rtl="0">
              <a:spcBef>
                <a:spcPts val="0"/>
              </a:spcBef>
              <a:spcAft>
                <a:spcPts val="0"/>
              </a:spcAft>
              <a:buSzPts val="1100"/>
              <a:buNone/>
            </a:pPr>
            <a:r>
              <a:rPr lang="ko-KR" sz="1000">
                <a:solidFill>
                  <a:schemeClr val="dk1"/>
                </a:solidFill>
                <a:latin typeface="Malgun Gothic"/>
                <a:ea typeface="Malgun Gothic"/>
                <a:cs typeface="Malgun Gothic"/>
                <a:sym typeface="Malgun Gothic"/>
              </a:rPr>
              <a:t>다음은 L_phrase + L_doc 인코더에서 Loss의 구성 요소를 추가한 가설입니다.</a:t>
            </a:r>
            <a:endParaRPr sz="10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r>
              <a:rPr lang="ko-KR" sz="1000">
                <a:solidFill>
                  <a:schemeClr val="dk1"/>
                </a:solidFill>
                <a:latin typeface="Malgun Gothic"/>
                <a:ea typeface="Malgun Gothic"/>
                <a:cs typeface="Malgun Gothic"/>
                <a:sym typeface="Malgun Gothic"/>
              </a:rPr>
              <a:t>해당 이미지는 L_phrase의 구성요소인데요, start/ end/ dense logit 3가지 logits을 target, 즉 gold phrase와 비교하기 위해 A, B, C를 계산합니다.</a:t>
            </a:r>
            <a:endParaRPr sz="1000">
              <a:solidFill>
                <a:schemeClr val="dk1"/>
              </a:solidFill>
              <a:latin typeface="Malgun Gothic"/>
              <a:ea typeface="Malgun Gothic"/>
              <a:cs typeface="Malgun Gothic"/>
              <a:sym typeface="Malgun Gothic"/>
            </a:endParaRPr>
          </a:p>
        </p:txBody>
      </p:sp>
      <p:sp>
        <p:nvSpPr>
          <p:cNvPr id="603" name="Google Shape;603;g25bc3ca382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25bc3ca3822_0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다음으로 L_doc의 연산 과정입니다. 기본적인 방식은 L_query와 같습니다. logits와 p_target, 즉 gold document를 비교 합니다.</a:t>
            </a:r>
            <a:endParaRPr sz="10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하지만 L_doc은 start logits와 end logits를 더한 dense logits는 생성하지 않고 있습니다.</a:t>
            </a:r>
            <a:endParaRPr sz="10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따라서 L_query에서 C에 해당하는 loss인 F를 추가함으로써 gold phrase를 맞추지 못하였음에도 gold sentence를 retrieve 하도록 하는 L_doc의 영향력을 키우고자 합니다.</a:t>
            </a:r>
            <a:endParaRPr sz="10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100"/>
              <a:buNone/>
            </a:pPr>
            <a:r>
              <a:rPr lang="ko-KR" sz="1000">
                <a:solidFill>
                  <a:schemeClr val="dk1"/>
                </a:solidFill>
                <a:latin typeface="Malgun Gothic"/>
                <a:ea typeface="Malgun Gothic"/>
                <a:cs typeface="Malgun Gothic"/>
                <a:sym typeface="Malgun Gothic"/>
              </a:rPr>
              <a:t>-----</a:t>
            </a:r>
            <a:endParaRPr sz="1000">
              <a:solidFill>
                <a:schemeClr val="dk1"/>
              </a:solidFill>
              <a:latin typeface="Malgun Gothic"/>
              <a:ea typeface="Malgun Gothic"/>
              <a:cs typeface="Malgun Gothic"/>
              <a:sym typeface="Malgun Gothic"/>
            </a:endParaRPr>
          </a:p>
          <a:p>
            <a:pPr marL="0" lvl="0" indent="0" algn="l" rtl="0">
              <a:spcBef>
                <a:spcPts val="0"/>
              </a:spcBef>
              <a:spcAft>
                <a:spcPts val="0"/>
              </a:spcAft>
              <a:buSzPts val="1100"/>
              <a:buNone/>
            </a:pPr>
            <a:r>
              <a:rPr lang="ko-KR" sz="1000">
                <a:solidFill>
                  <a:schemeClr val="dk1"/>
                </a:solidFill>
                <a:latin typeface="Malgun Gothic"/>
                <a:ea typeface="Malgun Gothic"/>
                <a:cs typeface="Malgun Gothic"/>
                <a:sym typeface="Malgun Gothic"/>
              </a:rPr>
              <a:t>다음으로 L_doc의 연산 과정입니다. 기본적인 방식은 L_query와 같습니다. logits와 p_target, 즉 gold document를 비교 합니다.</a:t>
            </a:r>
            <a:endParaRPr sz="1000">
              <a:solidFill>
                <a:schemeClr val="dk1"/>
              </a:solidFill>
              <a:latin typeface="Malgun Gothic"/>
              <a:ea typeface="Malgun Gothic"/>
              <a:cs typeface="Malgun Gothic"/>
              <a:sym typeface="Malgun Gothic"/>
            </a:endParaRPr>
          </a:p>
          <a:p>
            <a:pPr marL="0" lvl="0" indent="0" algn="l" rtl="0">
              <a:spcBef>
                <a:spcPts val="0"/>
              </a:spcBef>
              <a:spcAft>
                <a:spcPts val="0"/>
              </a:spcAft>
              <a:buSzPts val="1100"/>
              <a:buNone/>
            </a:pPr>
            <a:r>
              <a:rPr lang="ko-KR" sz="1000">
                <a:solidFill>
                  <a:schemeClr val="dk1"/>
                </a:solidFill>
                <a:latin typeface="Malgun Gothic"/>
                <a:ea typeface="Malgun Gothic"/>
                <a:cs typeface="Malgun Gothic"/>
                <a:sym typeface="Malgun Gothic"/>
              </a:rPr>
              <a:t>하지만 L_doc은 L_phrase의 C에 해당하는 loss는 계산하지 않습니다.</a:t>
            </a:r>
            <a:endParaRPr sz="10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r>
              <a:rPr lang="ko-KR" sz="1000">
                <a:solidFill>
                  <a:schemeClr val="dk1"/>
                </a:solidFill>
                <a:latin typeface="Malgun Gothic"/>
                <a:ea typeface="Malgun Gothic"/>
                <a:cs typeface="Malgun Gothic"/>
                <a:sym typeface="Malgun Gothic"/>
              </a:rPr>
              <a:t>따라서 L_query에서 C에 해당하는 loss인 F를 추가함으로써 gold phrase를 맞추지 못하였음에도 gold sentence를 retrieve 하도록 하는 L_doc의 영향력을 키우고자 합니다.</a:t>
            </a:r>
            <a:endParaRPr sz="1000">
              <a:solidFill>
                <a:schemeClr val="dk1"/>
              </a:solidFill>
              <a:latin typeface="Malgun Gothic"/>
              <a:ea typeface="Malgun Gothic"/>
              <a:cs typeface="Malgun Gothic"/>
              <a:sym typeface="Malgun Gothic"/>
            </a:endParaRPr>
          </a:p>
        </p:txBody>
      </p:sp>
      <p:sp>
        <p:nvSpPr>
          <p:cNvPr id="655" name="Google Shape;655;g25bc3ca3822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5b09479055_8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a:solidFill>
                  <a:schemeClr val="dk1"/>
                </a:solidFill>
              </a:rPr>
              <a:t>이를 검증하기 위하여 L_query+L_doc과 L_query+L_context를 사용하여 실험을 진행하였습니다.</a:t>
            </a:r>
            <a:endParaRPr>
              <a:solidFill>
                <a:schemeClr val="dk1"/>
              </a:solidFill>
            </a:endParaRPr>
          </a:p>
          <a:p>
            <a:pPr marL="0" lvl="0" indent="0" algn="l" rtl="0">
              <a:lnSpc>
                <a:spcPct val="100000"/>
              </a:lnSpc>
              <a:spcBef>
                <a:spcPts val="0"/>
              </a:spcBef>
              <a:spcAft>
                <a:spcPts val="0"/>
              </a:spcAft>
              <a:buSzPts val="1100"/>
              <a:buNone/>
            </a:pPr>
            <a:r>
              <a:rPr lang="ko-KR"/>
              <a:t>실험 결과, 두 방식 모두에서 같은 양상을 확인할 수 있었습니다.</a:t>
            </a:r>
            <a:endParaRPr/>
          </a:p>
          <a:p>
            <a:pPr marL="0" lvl="0" indent="0" algn="l" rtl="0">
              <a:lnSpc>
                <a:spcPct val="100000"/>
              </a:lnSpc>
              <a:spcBef>
                <a:spcPts val="0"/>
              </a:spcBef>
              <a:spcAft>
                <a:spcPts val="0"/>
              </a:spcAft>
              <a:buSzPts val="1100"/>
              <a:buNone/>
            </a:pPr>
            <a:r>
              <a:rPr lang="ko-KR"/>
              <a:t>phrase correct는 </a:t>
            </a:r>
            <a:r>
              <a:rPr lang="ko-KR">
                <a:solidFill>
                  <a:schemeClr val="dk1"/>
                </a:solidFill>
              </a:rPr>
              <a:t>L_query만을 사용하였을 때</a:t>
            </a:r>
            <a:r>
              <a:rPr lang="ko-KR"/>
              <a:t> 성능이 가장 좋았지만 sent correct는 본 실험에서 사용한 모델이 가장 잘 맞추는 것을 확인할 수 있었습니다.</a:t>
            </a:r>
            <a:endParaRPr/>
          </a:p>
          <a:p>
            <a:pPr marL="0" lvl="0" indent="0" algn="l" rtl="0">
              <a:lnSpc>
                <a:spcPct val="100000"/>
              </a:lnSpc>
              <a:spcBef>
                <a:spcPts val="0"/>
              </a:spcBef>
              <a:spcAft>
                <a:spcPts val="0"/>
              </a:spcAft>
              <a:buSzPts val="1100"/>
              <a:buNone/>
            </a:pPr>
            <a:r>
              <a:rPr lang="ko-KR"/>
              <a:t>gold phrase를 맞추지 못하였음에도 gold sentence를 retrieve하도록 하는 목적을 달성했다고 할 수 있습니다.</a:t>
            </a:r>
            <a:endParaRPr/>
          </a:p>
        </p:txBody>
      </p:sp>
      <p:sp>
        <p:nvSpPr>
          <p:cNvPr id="707" name="Google Shape;707;g25b09479055_8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5b09479055_1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densephrase 는 phrase 를 기반으로 retrieval 을 수행한다. 그럼에도 불구하고, phrase 단일로는 높은 recall 을 기대하기 어렵다.</a:t>
            </a:r>
            <a:endParaRPr/>
          </a:p>
          <a:p>
            <a:pPr marL="0" lvl="0" indent="0" algn="l" rtl="0">
              <a:lnSpc>
                <a:spcPct val="100000"/>
              </a:lnSpc>
              <a:spcBef>
                <a:spcPts val="0"/>
              </a:spcBef>
              <a:spcAft>
                <a:spcPts val="0"/>
              </a:spcAft>
              <a:buSzPts val="1100"/>
              <a:buNone/>
            </a:pPr>
            <a:r>
              <a:rPr lang="ko-KR"/>
              <a:t>Distillation 은 query side fine tuning 시에 pre-train 된 cross-attention 모델을 teacher model로 사용하여 query encoder 가 더 적절히 query vector 를 생성할 수 있도록 학습하고 궁극적으로 phrase retrieval 의 성능을 높이는 것을 목적으로 한다.</a:t>
            </a:r>
            <a:endParaRPr/>
          </a:p>
        </p:txBody>
      </p:sp>
      <p:sp>
        <p:nvSpPr>
          <p:cNvPr id="720" name="Google Shape;720;g25b09479055_1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5b09479055_1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distillation 의 과정은 간단히 cross-attention model 에서 생성한 logit 과 densephrase 에서 생성한 logit 을 비교하여 그 차이를 loss 로 사용하는 것이다. 보다 세부적으로는 화면과 같은 단계를 거친다.</a:t>
            </a:r>
            <a:endParaRPr/>
          </a:p>
        </p:txBody>
      </p:sp>
      <p:sp>
        <p:nvSpPr>
          <p:cNvPr id="733" name="Google Shape;733;g25b09479055_1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5c51fbcf73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distillation 의 과정은 간단히 cross-attention model 에서 생성한 logit 과 densephrase 에서 생성한 logit 을 비교하여 그 차이를 loss 로 사용하는 것이다. 보다 세부적으로는 화면과 같은 단계를 거친다.</a:t>
            </a:r>
            <a:endParaRPr/>
          </a:p>
        </p:txBody>
      </p:sp>
      <p:sp>
        <p:nvSpPr>
          <p:cNvPr id="745" name="Google Shape;745;g25c51fbcf73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5ac1a266b9_7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59" name="Google Shape;759;g25ac1a266b9_7_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 name="Google Shape;18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5b09479055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DensePhrases의 inference 단계에서는 retrieval unit과 top k를 입력합니다. 예를 들어, r unit이 sentence이면 쿼리와 관련한 top k개의 sentence를 return합니다. </a:t>
            </a:r>
            <a:endParaRPr/>
          </a:p>
          <a:p>
            <a:pPr marL="0" lvl="0" indent="0" algn="l" rtl="0">
              <a:spcBef>
                <a:spcPts val="0"/>
              </a:spcBef>
              <a:spcAft>
                <a:spcPts val="0"/>
              </a:spcAft>
              <a:buClr>
                <a:schemeClr val="dk1"/>
              </a:buClr>
              <a:buSzPts val="1100"/>
              <a:buFont typeface="Arial"/>
              <a:buNone/>
            </a:pPr>
            <a:r>
              <a:rPr lang="ko-KR">
                <a:solidFill>
                  <a:schemeClr val="dk1"/>
                </a:solidFill>
              </a:rPr>
              <a:t>baseline의 r-unit은 sentence로 고정이 되어 있었으나, 경량화를 위하여 하나의 쿼리에 대해 sentence와 함께 길이가 짧은 phrase를 같이 retrieve하는 방식을 고려하게 되었습니다. </a:t>
            </a:r>
            <a:endParaRPr/>
          </a:p>
        </p:txBody>
      </p:sp>
      <p:sp>
        <p:nvSpPr>
          <p:cNvPr id="769" name="Google Shape;769;g25b09479055_2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5b060a6762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66700" algn="l" rtl="0">
              <a:lnSpc>
                <a:spcPct val="115000"/>
              </a:lnSpc>
              <a:spcBef>
                <a:spcPts val="1200"/>
              </a:spcBef>
              <a:spcAft>
                <a:spcPts val="0"/>
              </a:spcAft>
              <a:buClr>
                <a:schemeClr val="dk1"/>
              </a:buClr>
              <a:buSzPts val="600"/>
              <a:buChar char="●"/>
            </a:pPr>
            <a:r>
              <a:rPr lang="ko-KR" sz="900">
                <a:solidFill>
                  <a:schemeClr val="dk1"/>
                </a:solidFill>
              </a:rPr>
              <a:t>static 방식은 phrase와 sentence를 고정된 순서로 반환하는 방법입니다.</a:t>
            </a:r>
            <a:endParaRPr sz="900">
              <a:solidFill>
                <a:schemeClr val="dk1"/>
              </a:solidFill>
            </a:endParaRPr>
          </a:p>
          <a:p>
            <a:pPr marL="457200" lvl="0" indent="-266700" algn="l" rtl="0">
              <a:lnSpc>
                <a:spcPct val="115000"/>
              </a:lnSpc>
              <a:spcBef>
                <a:spcPts val="0"/>
              </a:spcBef>
              <a:spcAft>
                <a:spcPts val="0"/>
              </a:spcAft>
              <a:buClr>
                <a:schemeClr val="dk1"/>
              </a:buClr>
              <a:buSzPts val="600"/>
              <a:buChar char="●"/>
            </a:pPr>
            <a:r>
              <a:rPr lang="ko-KR" sz="900">
                <a:solidFill>
                  <a:schemeClr val="dk1"/>
                </a:solidFill>
              </a:rPr>
              <a:t>phrase만 반환하는 경우 초반에 높은 Recall을 뽑아내지만, 낮은 Recall 상승률을 가집니다.</a:t>
            </a:r>
            <a:endParaRPr sz="900">
              <a:solidFill>
                <a:schemeClr val="dk1"/>
              </a:solidFill>
            </a:endParaRPr>
          </a:p>
          <a:p>
            <a:pPr marL="457200" lvl="0" indent="-266700" algn="l" rtl="0">
              <a:lnSpc>
                <a:spcPct val="115000"/>
              </a:lnSpc>
              <a:spcBef>
                <a:spcPts val="0"/>
              </a:spcBef>
              <a:spcAft>
                <a:spcPts val="0"/>
              </a:spcAft>
              <a:buClr>
                <a:schemeClr val="dk1"/>
              </a:buClr>
              <a:buSzPts val="600"/>
              <a:buChar char="●"/>
            </a:pPr>
            <a:r>
              <a:rPr lang="ko-KR" sz="900">
                <a:solidFill>
                  <a:schemeClr val="dk1"/>
                </a:solidFill>
              </a:rPr>
              <a:t>반면 sentence만 반환하는 경우에는 초반엔 낮은 Recall을 가지지만 Recall 상승률이 높고 최종 Recall값이 대략 0.65로 phrase에 비해 높은 것을 확인할 수 있습니다.</a:t>
            </a:r>
            <a:endParaRPr sz="900">
              <a:solidFill>
                <a:schemeClr val="dk1"/>
              </a:solidFill>
            </a:endParaRPr>
          </a:p>
          <a:p>
            <a:pPr marL="457200" lvl="0" indent="-266700" algn="l" rtl="0">
              <a:lnSpc>
                <a:spcPct val="115000"/>
              </a:lnSpc>
              <a:spcBef>
                <a:spcPts val="0"/>
              </a:spcBef>
              <a:spcAft>
                <a:spcPts val="0"/>
              </a:spcAft>
              <a:buClr>
                <a:schemeClr val="dk1"/>
              </a:buClr>
              <a:buSzPts val="600"/>
              <a:buChar char="●"/>
            </a:pPr>
            <a:r>
              <a:rPr lang="ko-KR" sz="900">
                <a:solidFill>
                  <a:schemeClr val="dk1"/>
                </a:solidFill>
              </a:rPr>
              <a:t>이를 통해 retriever가 phrase로는 맞추지 못했지만 phrase가 속한 sentence에서 정답이 나왔음을 확인할 수 있습니다.</a:t>
            </a:r>
            <a:endParaRPr sz="900">
              <a:solidFill>
                <a:schemeClr val="dk1"/>
              </a:solidFill>
            </a:endParaRPr>
          </a:p>
          <a:p>
            <a:pPr marL="0" lvl="0" indent="0" algn="l" rtl="0">
              <a:lnSpc>
                <a:spcPct val="115000"/>
              </a:lnSpc>
              <a:spcBef>
                <a:spcPts val="1200"/>
              </a:spcBef>
              <a:spcAft>
                <a:spcPts val="0"/>
              </a:spcAft>
              <a:buNone/>
            </a:pPr>
            <a:endParaRPr sz="900">
              <a:solidFill>
                <a:schemeClr val="dk1"/>
              </a:solidFill>
            </a:endParaRPr>
          </a:p>
          <a:p>
            <a:pPr marL="0" lvl="0" indent="0" algn="l" rtl="0">
              <a:lnSpc>
                <a:spcPct val="100000"/>
              </a:lnSpc>
              <a:spcBef>
                <a:spcPts val="1200"/>
              </a:spcBef>
              <a:spcAft>
                <a:spcPts val="0"/>
              </a:spcAft>
              <a:buSzPts val="1100"/>
              <a:buNone/>
            </a:pPr>
            <a:endParaRPr/>
          </a:p>
        </p:txBody>
      </p:sp>
      <p:sp>
        <p:nvSpPr>
          <p:cNvPr id="816" name="Google Shape;816;g25b060a676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5b09479055_14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Dynamic 방식에서는 static과 달리 query와 phrase의 관계에 따라 unit을 유동적으로 결정하고자 하였습니다. 이것을 결정하기 위해 두 개의 encoder를 활용하여 각 encoder에서의 score를 사용하고자 하였습니다. </a:t>
            </a:r>
            <a:endParaRPr/>
          </a:p>
          <a:p>
            <a:pPr marL="0" lvl="0" indent="0" algn="l" rtl="0">
              <a:lnSpc>
                <a:spcPct val="100000"/>
              </a:lnSpc>
              <a:spcBef>
                <a:spcPts val="0"/>
              </a:spcBef>
              <a:spcAft>
                <a:spcPts val="0"/>
              </a:spcAft>
              <a:buSzPts val="1100"/>
              <a:buNone/>
            </a:pPr>
            <a:r>
              <a:rPr lang="ko-KR"/>
              <a:t>이 예시는 하나의 쿼리에 대한 두 개의 서로 다른 retrieval X, Y를 보여줍니다. </a:t>
            </a:r>
            <a:endParaRPr/>
          </a:p>
          <a:p>
            <a:pPr marL="0" lvl="0" indent="0" algn="l" rtl="0">
              <a:lnSpc>
                <a:spcPct val="100000"/>
              </a:lnSpc>
              <a:spcBef>
                <a:spcPts val="0"/>
              </a:spcBef>
              <a:spcAft>
                <a:spcPts val="0"/>
              </a:spcAft>
              <a:buSzPts val="1100"/>
              <a:buNone/>
            </a:pPr>
            <a:r>
              <a:rPr lang="ko-KR"/>
              <a:t>X는 phrase만 retrieve하는 것이 길이 면에서 경제적이며, Y는 sentence를 retrieve하는 것이 (gold answer 두 개를 모두 포함하게 되기 때문에) 높은 recall을 가질 것을 알 수 있습니다. </a:t>
            </a:r>
            <a:endParaRPr/>
          </a:p>
          <a:p>
            <a:pPr marL="0" lvl="0" indent="0" algn="l" rtl="0">
              <a:lnSpc>
                <a:spcPct val="100000"/>
              </a:lnSpc>
              <a:spcBef>
                <a:spcPts val="0"/>
              </a:spcBef>
              <a:spcAft>
                <a:spcPts val="0"/>
              </a:spcAft>
              <a:buSzPts val="1100"/>
              <a:buNone/>
            </a:pPr>
            <a:r>
              <a:rPr lang="ko-KR"/>
              <a:t>Lquery는 phrase X, Y를 구분하지 못하며, Lcontext는 X보다 Y를 찾을 경향이 더 높을 것입니다. </a:t>
            </a:r>
            <a:endParaRPr/>
          </a:p>
          <a:p>
            <a:pPr marL="0" lvl="0" indent="0" algn="l" rtl="0">
              <a:lnSpc>
                <a:spcPct val="100000"/>
              </a:lnSpc>
              <a:spcBef>
                <a:spcPts val="0"/>
              </a:spcBef>
              <a:spcAft>
                <a:spcPts val="0"/>
              </a:spcAft>
              <a:buSzPts val="1100"/>
              <a:buNone/>
            </a:pPr>
            <a:r>
              <a:rPr lang="ko-KR"/>
              <a:t>따라서 phrase를 retrieve할 때는 Lquery, sentence는 Lcontext(또는 Ldoc)를 사용하고자 합니다. </a:t>
            </a:r>
            <a:endParaRPr/>
          </a:p>
          <a:p>
            <a:pPr marL="0" lvl="0" indent="0" algn="l" rtl="0">
              <a:lnSpc>
                <a:spcPct val="100000"/>
              </a:lnSpc>
              <a:spcBef>
                <a:spcPts val="0"/>
              </a:spcBef>
              <a:spcAft>
                <a:spcPts val="0"/>
              </a:spcAft>
              <a:buSzPts val="1100"/>
              <a:buNone/>
            </a:pPr>
            <a:endParaRPr/>
          </a:p>
        </p:txBody>
      </p:sp>
      <p:sp>
        <p:nvSpPr>
          <p:cNvPr id="833" name="Google Shape;833;g25b09479055_14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237d3f2c108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예상과 같이 phrase의 경우에는 Lquery, sentence는 Lcontext, Ldoc이 좋은 성능을 보였습니다.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앞선 예시와 이 실험 결과로 보았을 때, phrase와 sentence를 같이 retrieve한다면, 각각 다른 encoder로 retrieve를 진행하는 것이 더 합리적일 것이라고 결론을 지었습니다. </a:t>
            </a:r>
            <a:endParaRPr/>
          </a:p>
        </p:txBody>
      </p:sp>
      <p:sp>
        <p:nvSpPr>
          <p:cNvPr id="849" name="Google Shape;849;g237d3f2c1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37d3f2c10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dynamic retrieval 구현 방식입니다.</a:t>
            </a:r>
            <a:endParaRPr/>
          </a:p>
          <a:p>
            <a:pPr marL="0" lvl="0" indent="0" algn="l" rtl="0">
              <a:lnSpc>
                <a:spcPct val="100000"/>
              </a:lnSpc>
              <a:spcBef>
                <a:spcPts val="0"/>
              </a:spcBef>
              <a:spcAft>
                <a:spcPts val="0"/>
              </a:spcAft>
              <a:buSzPts val="1100"/>
              <a:buNone/>
            </a:pPr>
            <a:r>
              <a:rPr lang="ko-KR"/>
              <a:t>Lquery encoder 로 phrase를, Lcontext+Lquery로 sentence를 각각 retrieve 한 후 retrieve 시 나오는 score를 높은 순으로 정렬하여 output을 만듭니다. </a:t>
            </a:r>
            <a:endParaRPr/>
          </a:p>
          <a:p>
            <a:pPr marL="0" lvl="0" indent="0" algn="l" rtl="0">
              <a:lnSpc>
                <a:spcPct val="100000"/>
              </a:lnSpc>
              <a:spcBef>
                <a:spcPts val="0"/>
              </a:spcBef>
              <a:spcAft>
                <a:spcPts val="0"/>
              </a:spcAft>
              <a:buSzPts val="1100"/>
              <a:buNone/>
            </a:pPr>
            <a:r>
              <a:rPr lang="ko-KR"/>
              <a:t>이 방법을 통하여 각 retrieved text에 대해 unit을 결정하여 전체 collection length를 줄일 수 있습니다. </a:t>
            </a:r>
            <a:endParaRPr/>
          </a:p>
        </p:txBody>
      </p:sp>
      <p:sp>
        <p:nvSpPr>
          <p:cNvPr id="865" name="Google Shape;865;g237d3f2c108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237d3f2c108_1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Lquery를 사용하여 sentence top 200을 retrieve한 baseline mAR과 비교하여</a:t>
            </a:r>
            <a:endParaRPr/>
          </a:p>
          <a:p>
            <a:pPr marL="0" lvl="0" indent="0" algn="l" rtl="0">
              <a:lnSpc>
                <a:spcPct val="100000"/>
              </a:lnSpc>
              <a:spcBef>
                <a:spcPts val="0"/>
              </a:spcBef>
              <a:spcAft>
                <a:spcPts val="0"/>
              </a:spcAft>
              <a:buSzPts val="1100"/>
              <a:buNone/>
            </a:pPr>
            <a:r>
              <a:rPr lang="ko-KR"/>
              <a:t>Lquery와 Lquery+Lcontext의 encoder 두 개를 사용하여 dynamic 방식으로 retrieve한 결과가 약 0,02 의 mAR 상승이 있엇습니다. </a:t>
            </a:r>
            <a:endParaRPr/>
          </a:p>
          <a:p>
            <a:pPr marL="0" lvl="0" indent="0" algn="l" rtl="0">
              <a:lnSpc>
                <a:spcPct val="100000"/>
              </a:lnSpc>
              <a:spcBef>
                <a:spcPts val="0"/>
              </a:spcBef>
              <a:spcAft>
                <a:spcPts val="0"/>
              </a:spcAft>
              <a:buSzPts val="1100"/>
              <a:buNone/>
            </a:pPr>
            <a:endParaRPr/>
          </a:p>
        </p:txBody>
      </p:sp>
      <p:sp>
        <p:nvSpPr>
          <p:cNvPr id="892" name="Google Shape;892;g237d3f2c108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5b09479055_2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static 방법에서는 앞에서 phrase들을 여러 개 반환하게 되는데 이 때 k 번째 등장하는 phrase가 k 번째 이전에 등장했을 경우 최적화가 가능합니다.</a:t>
            </a:r>
            <a:endParaRPr/>
          </a:p>
          <a:p>
            <a:pPr marL="0" lvl="0" indent="0" algn="l" rtl="0">
              <a:lnSpc>
                <a:spcPct val="100000"/>
              </a:lnSpc>
              <a:spcBef>
                <a:spcPts val="0"/>
              </a:spcBef>
              <a:spcAft>
                <a:spcPts val="0"/>
              </a:spcAft>
              <a:buSzPts val="1100"/>
              <a:buNone/>
            </a:pPr>
            <a:r>
              <a:rPr lang="ko-KR"/>
              <a:t>밑의 그림을 보시면 빨간색은 앞에서 나온 phrase와 중복되는 경우, 파란색은 앞에서 나온 phrase에 포함되는 경우를 의미합니다.</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이럴 경우 빨간색과 파란색은 이미 앞에서 정답처리가 되었기 때문에 다시 줄 필요가 없게 됩니다.</a:t>
            </a:r>
            <a:endParaRPr/>
          </a:p>
          <a:p>
            <a:pPr marL="0" lvl="0" indent="0" algn="l" rtl="0">
              <a:lnSpc>
                <a:spcPct val="100000"/>
              </a:lnSpc>
              <a:spcBef>
                <a:spcPts val="0"/>
              </a:spcBef>
              <a:spcAft>
                <a:spcPts val="0"/>
              </a:spcAft>
              <a:buSzPts val="1100"/>
              <a:buNone/>
            </a:pPr>
            <a:r>
              <a:rPr lang="ko-KR"/>
              <a:t>따라서 오른쪽과 같이 최적화 할 수 있고, 그 결과 더 적은 # word로 더 다양한 정답을 포함할 수 있게 됩니다.</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오른쪽 표는 중복 제거만 한 경우와 포함되는 경우를 제거한 경우 mAR의 상승을 보여줍니다. </a:t>
            </a:r>
            <a:endParaRPr/>
          </a:p>
        </p:txBody>
      </p:sp>
      <p:sp>
        <p:nvSpPr>
          <p:cNvPr id="904" name="Google Shape;904;g25b09479055_2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5c16518f6f_18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static 방법에서는 앞에서 phrase들을 여러 개 반환하게 되는데 이 때 k 번째 등장하는 phrase가 k 번째 이전에 등장했을 경우 최적화가 가능합니다.</a:t>
            </a:r>
            <a:endParaRPr/>
          </a:p>
          <a:p>
            <a:pPr marL="0" lvl="0" indent="0" algn="l" rtl="0">
              <a:lnSpc>
                <a:spcPct val="100000"/>
              </a:lnSpc>
              <a:spcBef>
                <a:spcPts val="0"/>
              </a:spcBef>
              <a:spcAft>
                <a:spcPts val="0"/>
              </a:spcAft>
              <a:buSzPts val="1100"/>
              <a:buNone/>
            </a:pPr>
            <a:r>
              <a:rPr lang="ko-KR"/>
              <a:t>밑의 그림을 보시면 빨간색은 앞에서 나온 phrase와 중복되는 경우, 파란색은 앞에서 나온 phrase에 포함되는 경우를 의미합니다.</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이럴 경우 빨간색과 파란색은 이미 앞에서 정답처리가 되었기 때문에 다시 줄 필요가 없게 됩니다.</a:t>
            </a:r>
            <a:endParaRPr/>
          </a:p>
          <a:p>
            <a:pPr marL="0" lvl="0" indent="0" algn="l" rtl="0">
              <a:lnSpc>
                <a:spcPct val="100000"/>
              </a:lnSpc>
              <a:spcBef>
                <a:spcPts val="0"/>
              </a:spcBef>
              <a:spcAft>
                <a:spcPts val="0"/>
              </a:spcAft>
              <a:buSzPts val="1100"/>
              <a:buNone/>
            </a:pPr>
            <a:r>
              <a:rPr lang="ko-KR"/>
              <a:t>따라서 오른쪽과 같이 최적화 할 수 있고, 그 결과 더 적은 # word로 더 다양한 정답을 포함할 수 있게 됩니다.</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ko-KR"/>
              <a:t>오른쪽 표는 중복 제거만 한 경우와 포함되는 경우를 제거한 경우 mAR의 상승을 보여줍니다. </a:t>
            </a:r>
            <a:endParaRPr/>
          </a:p>
        </p:txBody>
      </p:sp>
      <p:sp>
        <p:nvSpPr>
          <p:cNvPr id="925" name="Google Shape;925;g25c16518f6f_18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5ae8c6d9d7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두 개의 unit을 retrieve할 때 phrase는 L_query, sentence는 L_cq로 QSFT된 모델로 retrieve한 결과를 사용하는 것이 가장 좋았습니다.</a:t>
            </a:r>
            <a:endParaRPr/>
          </a:p>
          <a:p>
            <a:pPr marL="0" lvl="0" indent="0" algn="l" rtl="0">
              <a:lnSpc>
                <a:spcPct val="100000"/>
              </a:lnSpc>
              <a:spcBef>
                <a:spcPts val="0"/>
              </a:spcBef>
              <a:spcAft>
                <a:spcPts val="0"/>
              </a:spcAft>
              <a:buSzPts val="1100"/>
              <a:buNone/>
            </a:pPr>
            <a:r>
              <a:rPr lang="ko-KR"/>
              <a:t>또한 retrieval score대로 정렬하는 것이 아닌, 길이가 짧은 phrase를 앞쪽에 몰아서 retrieve하는 것이 mAR를 높이는 방법이었습니다. </a:t>
            </a:r>
            <a:endParaRPr/>
          </a:p>
        </p:txBody>
      </p:sp>
      <p:sp>
        <p:nvSpPr>
          <p:cNvPr id="939" name="Google Shape;939;g25ae8c6d9d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5ac1a266b9_7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2" name="Google Shape;952;g25ac1a266b9_7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5ac1a266b9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6" name="Google Shape;196;g25ac1a266b9_7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5b09479055_14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61" name="Google Shape;961;g25b09479055_14_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5c51fbcf73_2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8" name="Google Shape;978;g25c51fbcf73_2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5b09479055_14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5" name="Google Shape;995;g25b09479055_14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237d29bf840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mAR 관점에서 최적화한 DensePhrases 모델과 생성형 언어모델을 연결하여 mAR을 최적화하여 prompt을 경량화하는 것이 전체 지식기반 대화 시스템의 성능을 높이는 데 기여할 수 있는지 확인해보고자 합니다. </a:t>
            </a:r>
            <a:endParaRPr/>
          </a:p>
        </p:txBody>
      </p:sp>
      <p:sp>
        <p:nvSpPr>
          <p:cNvPr id="1006" name="Google Shape;1006;g237d29bf840_6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25c16518f6f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ko-KR"/>
              <a:t>mAR 관점에서 최적화한 DensePhrases 모델과 생성형 언어모델을 연결하여 mAR을 최적화하여 prompt을 경량화하는 것이 전체 지식기반 대화 시스템의 성능을 높이는 데 기여할 수 있는지 확인해보고자 합니다. </a:t>
            </a:r>
            <a:endParaRPr/>
          </a:p>
        </p:txBody>
      </p:sp>
      <p:sp>
        <p:nvSpPr>
          <p:cNvPr id="1033" name="Google Shape;1033;g25c16518f6f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5ac1a266b9_7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44" name="Google Shape;1044;g25ac1a266b9_7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25c51fbcf73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2" name="Google Shape;1052;g25c51fbcf73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5c51fbcf73_3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63" name="Google Shape;1063;g25c51fbcf73_3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5b060a6762_3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ko-KR" sz="1000">
                <a:solidFill>
                  <a:schemeClr val="dk1"/>
                </a:solidFill>
                <a:latin typeface="Malgun Gothic"/>
                <a:ea typeface="Malgun Gothic"/>
                <a:cs typeface="Malgun Gothic"/>
                <a:sym typeface="Malgun Gothic"/>
              </a:rPr>
              <a:t>다음은 overview 입니다. 이후에 소개드릴 저희의 baseline model, densephrase 는 앞서 소개드린 ODQA task 환경과는 조금 다른데요. ODQA 환경에서 질의에 대한 근거 문서들의 단위는 passage 이지만, densephrase 의 경우 phrase 를 기준으로 retrieval 을 수행한다고 말씀드릴 수 있을 것 같습니다.</a:t>
            </a:r>
            <a:endParaRPr sz="1000">
              <a:solidFill>
                <a:schemeClr val="dk1"/>
              </a:solidFill>
              <a:latin typeface="Malgun Gothic"/>
              <a:ea typeface="Malgun Gothic"/>
              <a:cs typeface="Malgun Gothic"/>
              <a:sym typeface="Malgun Gothic"/>
            </a:endParaRPr>
          </a:p>
          <a:p>
            <a:pPr marL="0" lvl="0" indent="0" algn="l" rtl="0">
              <a:lnSpc>
                <a:spcPct val="100000"/>
              </a:lnSpc>
              <a:spcBef>
                <a:spcPts val="0"/>
              </a:spcBef>
              <a:spcAft>
                <a:spcPts val="0"/>
              </a:spcAft>
              <a:buSzPts val="1100"/>
              <a:buNone/>
            </a:pPr>
            <a:endParaRPr/>
          </a:p>
        </p:txBody>
      </p:sp>
      <p:sp>
        <p:nvSpPr>
          <p:cNvPr id="224" name="Google Shape;224;g25b060a6762_3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5afe912d2b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ko-KR" sz="1200" b="1">
                <a:solidFill>
                  <a:schemeClr val="dk1"/>
                </a:solidFill>
                <a:latin typeface="Malgun Gothic"/>
                <a:ea typeface="Malgun Gothic"/>
                <a:cs typeface="Malgun Gothic"/>
                <a:sym typeface="Malgun Gothic"/>
              </a:rPr>
              <a:t>reader에게 전달되는 근거 문서의 길이가 길어짐</a:t>
            </a:r>
            <a:r>
              <a:rPr lang="ko-KR" sz="1200">
                <a:solidFill>
                  <a:schemeClr val="dk1"/>
                </a:solidFill>
                <a:latin typeface="Malgun Gothic"/>
                <a:ea typeface="Malgun Gothic"/>
                <a:cs typeface="Malgun Gothic"/>
                <a:sym typeface="Malgun Gothic"/>
              </a:rPr>
              <a:t>에 따라 정답 포함율(Recall@LM)은 늘어나지만, </a:t>
            </a:r>
            <a:br>
              <a:rPr lang="ko-KR" sz="1200">
                <a:solidFill>
                  <a:schemeClr val="dk1"/>
                </a:solidFill>
                <a:latin typeface="Malgun Gothic"/>
                <a:ea typeface="Malgun Gothic"/>
                <a:cs typeface="Malgun Gothic"/>
                <a:sym typeface="Malgun Gothic"/>
              </a:rPr>
            </a:br>
            <a:r>
              <a:rPr lang="ko-KR" sz="1200">
                <a:solidFill>
                  <a:schemeClr val="dk1"/>
                </a:solidFill>
                <a:latin typeface="Malgun Gothic"/>
                <a:ea typeface="Malgun Gothic"/>
                <a:cs typeface="Malgun Gothic"/>
                <a:sym typeface="Malgun Gothic"/>
              </a:rPr>
              <a:t>정답 추출에 소요되는 </a:t>
            </a:r>
            <a:r>
              <a:rPr lang="ko-K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latency(지연 시간) 증가, throughput(쿼리 당 처리량) </a:t>
            </a:r>
            <a:r>
              <a:rPr lang="ko-KR" sz="1200">
                <a:solidFill>
                  <a:schemeClr val="dk1"/>
                </a:solidFill>
                <a:latin typeface="Malgun Gothic"/>
                <a:ea typeface="Malgun Gothic"/>
                <a:cs typeface="Malgun Gothic"/>
                <a:sym typeface="Malgun Gothic"/>
              </a:rPr>
              <a:t>감소로 인한 </a:t>
            </a:r>
            <a:r>
              <a:rPr lang="ko-KR" sz="1200" b="1">
                <a:solidFill>
                  <a:schemeClr val="dk1"/>
                </a:solidFill>
                <a:latin typeface="Malgun Gothic"/>
                <a:ea typeface="Malgun Gothic"/>
                <a:cs typeface="Malgun Gothic"/>
                <a:sym typeface="Malgun Gothic"/>
              </a:rPr>
              <a:t>검색 비용이 증가</a:t>
            </a:r>
            <a:r>
              <a:rPr lang="ko-KR" sz="1200">
                <a:solidFill>
                  <a:schemeClr val="dk1"/>
                </a:solidFill>
                <a:latin typeface="Malgun Gothic"/>
                <a:ea typeface="Malgun Gothic"/>
                <a:cs typeface="Malgun Gothic"/>
                <a:sym typeface="Malgun Gothic"/>
              </a:rPr>
              <a:t>하게 됩니다.</a:t>
            </a: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SzPts val="1100"/>
              <a:buNone/>
            </a:pP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SzPts val="1100"/>
              <a:buNone/>
            </a:pP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SzPts val="1100"/>
              <a:buNone/>
            </a:pPr>
            <a:r>
              <a:rPr lang="ko-KR" sz="1200">
                <a:solidFill>
                  <a:schemeClr val="dk1"/>
                </a:solidFill>
                <a:latin typeface="Malgun Gothic"/>
                <a:ea typeface="Malgun Gothic"/>
                <a:cs typeface="Malgun Gothic"/>
                <a:sym typeface="Malgun Gothic"/>
              </a:rPr>
              <a:t>검색 비용과 정답 포함율 모두 중요한 부분이기 때문에</a:t>
            </a:r>
            <a:r>
              <a:rPr lang="ko-K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 둘 모두를 고려할 수 있는 평가 방식이 필요했고, </a:t>
            </a:r>
            <a:endParaRP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endParaRPr>
          </a:p>
          <a:p>
            <a:pPr marL="0" lvl="0" indent="0" algn="l" rtl="0">
              <a:spcBef>
                <a:spcPts val="0"/>
              </a:spcBef>
              <a:spcAft>
                <a:spcPts val="0"/>
              </a:spcAft>
              <a:buSzPts val="1100"/>
              <a:buNone/>
            </a:pPr>
            <a:endParaRP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0" lvl="0" indent="0" algn="l" rtl="0">
              <a:spcBef>
                <a:spcPts val="0"/>
              </a:spcBef>
              <a:spcAft>
                <a:spcPts val="0"/>
              </a:spcAft>
              <a:buSzPts val="1100"/>
              <a:buNone/>
            </a:pPr>
            <a:endParaRP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endParaRPr>
          </a:p>
          <a:p>
            <a:pPr marL="457200" lvl="0" indent="-304800" algn="l" rtl="0">
              <a:spcBef>
                <a:spcPts val="0"/>
              </a:spcBef>
              <a:spcAft>
                <a:spcPts val="0"/>
              </a:spcAft>
              <a:buClr>
                <a:schemeClr val="dk1"/>
              </a:buClr>
              <a:buSzPts val="1200"/>
              <a:buFont typeface="Malgun Gothic"/>
              <a:buAutoNum type="arabicPeriod"/>
            </a:pPr>
            <a:r>
              <a:rPr lang="ko-KR" sz="1200">
                <a:solidFill>
                  <a:schemeClr val="dk1"/>
                </a:solidFill>
                <a:latin typeface="Malgun Gothic"/>
                <a:ea typeface="Malgun Gothic"/>
                <a:cs typeface="Malgun Gothic"/>
                <a:sym typeface="Malgun Gothic"/>
              </a:rPr>
              <a:t>노타에서 사용한 방식인 </a:t>
            </a:r>
            <a:r>
              <a:rPr lang="ko-K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근거 문서의 길이에 따른 평균 정답 포함율</a:t>
            </a:r>
            <a:r>
              <a:rPr lang="ko-KR" sz="1200">
                <a:solidFill>
                  <a:schemeClr val="dk1"/>
                </a:solidFill>
                <a:latin typeface="Malgun Gothic"/>
                <a:ea typeface="Malgun Gothic"/>
                <a:cs typeface="Malgun Gothic"/>
                <a:sym typeface="Malgun Gothic"/>
              </a:rPr>
              <a:t> mAR은 둘 모두를 고려하는 지표였습니다. </a:t>
            </a:r>
            <a:endParaRP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endParaRPr>
          </a:p>
          <a:p>
            <a:pPr marL="0" lvl="0" indent="0" algn="l" rtl="0">
              <a:spcBef>
                <a:spcPts val="0"/>
              </a:spcBef>
              <a:spcAft>
                <a:spcPts val="0"/>
              </a:spcAft>
              <a:buSzPts val="1100"/>
              <a:buNone/>
            </a:pPr>
            <a:endParaRP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endParaRPr>
          </a:p>
          <a:p>
            <a:pPr marL="0" lvl="0" indent="0" algn="l" rtl="0">
              <a:spcBef>
                <a:spcPts val="0"/>
              </a:spcBef>
              <a:spcAft>
                <a:spcPts val="0"/>
              </a:spcAft>
              <a:buSzPts val="1100"/>
              <a:buNone/>
            </a:pPr>
            <a:endParaRP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endParaRPr>
          </a:p>
          <a:p>
            <a:pPr marL="457200" lvl="0" indent="-304800" algn="l" rtl="0">
              <a:spcBef>
                <a:spcPts val="0"/>
              </a:spcBef>
              <a:spcAft>
                <a:spcPts val="0"/>
              </a:spcAft>
              <a:buClr>
                <a:schemeClr val="dk1"/>
              </a:buClr>
              <a:buSzPts val="1200"/>
              <a:buFont typeface="Malgun Gothic"/>
              <a:buAutoNum type="arabicPeriod"/>
            </a:pPr>
            <a:r>
              <a:rPr lang="ko-KR" sz="1200">
                <a:solidFill>
                  <a:schemeClr val="dk1"/>
                </a:solidFill>
                <a:latin typeface="Malgun Gothic"/>
                <a:ea typeface="Malgun Gothic"/>
                <a:cs typeface="Malgun Gothic"/>
                <a:sym typeface="Malgun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이를 위해 NOTA에서 제안한 방식인 근거 문서의 길이에 따른 평균 정답 포함율 mAR(mean Average Recall)을 이용하여 retriever의 성능을 측정하였습니다.</a:t>
            </a:r>
            <a:endParaRPr sz="1200">
              <a:solidFill>
                <a:schemeClr val="dk1"/>
              </a:solidFill>
              <a:latin typeface="Malgun Gothic"/>
              <a:ea typeface="Malgun Gothic"/>
              <a:cs typeface="Malgun Gothic"/>
              <a:sym typeface="Malgun Gothic"/>
            </a:endParaRPr>
          </a:p>
          <a:p>
            <a:pPr marL="0" lvl="0" indent="0" algn="l" rtl="0">
              <a:spcBef>
                <a:spcPts val="0"/>
              </a:spcBef>
              <a:spcAft>
                <a:spcPts val="0"/>
              </a:spcAft>
              <a:buClr>
                <a:schemeClr val="dk1"/>
              </a:buClr>
              <a:buSzPts val="1100"/>
              <a:buFont typeface="Arial"/>
              <a:buNone/>
            </a:pPr>
            <a:endParaRPr sz="1200">
              <a:solidFill>
                <a:schemeClr val="dk1"/>
              </a:solidFill>
              <a:latin typeface="Malgun Gothic"/>
              <a:ea typeface="Malgun Gothic"/>
              <a:cs typeface="Malgun Gothic"/>
              <a:sym typeface="Malgun Gothic"/>
            </a:endParaRPr>
          </a:p>
        </p:txBody>
      </p:sp>
      <p:sp>
        <p:nvSpPr>
          <p:cNvPr id="250" name="Google Shape;250;g25afe912d2b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5b09479055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1200"/>
              </a:spcBef>
              <a:spcAft>
                <a:spcPts val="0"/>
              </a:spcAft>
              <a:buClr>
                <a:schemeClr val="dk1"/>
              </a:buClr>
              <a:buSzPts val="1200"/>
              <a:buFont typeface="Malgun Gothic"/>
              <a:buChar char="●"/>
            </a:pPr>
            <a:r>
              <a:rPr lang="ko-KR" sz="1200">
                <a:solidFill>
                  <a:schemeClr val="dk1"/>
                </a:solidFill>
                <a:latin typeface="Malgun Gothic"/>
                <a:ea typeface="Malgun Gothic"/>
                <a:cs typeface="Malgun Gothic"/>
                <a:sym typeface="Malgun Gothic"/>
              </a:rPr>
              <a:t>mAR은 다음과 같은 식으로 계산됩니다.</a:t>
            </a:r>
            <a:endParaRPr/>
          </a:p>
        </p:txBody>
      </p:sp>
      <p:sp>
        <p:nvSpPr>
          <p:cNvPr id="264" name="Google Shape;264;g25b0947905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5ac1a266b9_7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0" name="Google Shape;280;g25ac1a266b9_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2ef6d58c7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g22ef6d58c7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11"/>
        <p:cNvGrpSpPr/>
        <p:nvPr/>
      </p:nvGrpSpPr>
      <p:grpSpPr>
        <a:xfrm>
          <a:off x="0" y="0"/>
          <a:ext cx="0" cy="0"/>
          <a:chOff x="0" y="0"/>
          <a:chExt cx="0" cy="0"/>
        </a:xfrm>
      </p:grpSpPr>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74"/>
        <p:cNvGrpSpPr/>
        <p:nvPr/>
      </p:nvGrpSpPr>
      <p:grpSpPr>
        <a:xfrm>
          <a:off x="0" y="0"/>
          <a:ext cx="0" cy="0"/>
          <a:chOff x="0" y="0"/>
          <a:chExt cx="0" cy="0"/>
        </a:xfrm>
      </p:grpSpPr>
      <p:sp>
        <p:nvSpPr>
          <p:cNvPr id="75" name="Google Shape;75;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86"/>
        <p:cNvGrpSpPr/>
        <p:nvPr/>
      </p:nvGrpSpPr>
      <p:grpSpPr>
        <a:xfrm>
          <a:off x="0" y="0"/>
          <a:ext cx="0" cy="0"/>
          <a:chOff x="0" y="0"/>
          <a:chExt cx="0" cy="0"/>
        </a:xfrm>
      </p:grpSpPr>
      <p:sp>
        <p:nvSpPr>
          <p:cNvPr id="87" name="Google Shape;87;g25c51fbcf73_0_10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 name="Google Shape;88;g25c51fbcf73_0_10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9" name="Google Shape;89;g25c51fbcf73_0_10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90"/>
        <p:cNvGrpSpPr/>
        <p:nvPr/>
      </p:nvGrpSpPr>
      <p:grpSpPr>
        <a:xfrm>
          <a:off x="0" y="0"/>
          <a:ext cx="0" cy="0"/>
          <a:chOff x="0" y="0"/>
          <a:chExt cx="0" cy="0"/>
        </a:xfrm>
      </p:grpSpPr>
      <p:sp>
        <p:nvSpPr>
          <p:cNvPr id="91" name="Google Shape;91;g25c51fbcf73_0_1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2" name="Google Shape;92;g25c51fbcf73_0_11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3" name="Google Shape;93;g25c51fbcf73_0_1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4" name="Google Shape;94;g25c51fbcf73_0_1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5" name="Google Shape;95;g25c51fbcf73_0_1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96"/>
        <p:cNvGrpSpPr/>
        <p:nvPr/>
      </p:nvGrpSpPr>
      <p:grpSpPr>
        <a:xfrm>
          <a:off x="0" y="0"/>
          <a:ext cx="0" cy="0"/>
          <a:chOff x="0" y="0"/>
          <a:chExt cx="0" cy="0"/>
        </a:xfrm>
      </p:grpSpPr>
      <p:sp>
        <p:nvSpPr>
          <p:cNvPr id="97" name="Google Shape;97;g25c51fbcf73_0_117"/>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g25c51fbcf73_0_117"/>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99" name="Google Shape;99;g25c51fbcf73_0_117"/>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0" name="Google Shape;100;g25c51fbcf73_0_117"/>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01" name="Google Shape;101;g25c51fbcf73_0_117"/>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2" name="Google Shape;102;g25c51fbcf73_0_1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3" name="Google Shape;103;g25c51fbcf73_0_1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g25c51fbcf73_0_1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05"/>
        <p:cNvGrpSpPr/>
        <p:nvPr/>
      </p:nvGrpSpPr>
      <p:grpSpPr>
        <a:xfrm>
          <a:off x="0" y="0"/>
          <a:ext cx="0" cy="0"/>
          <a:chOff x="0" y="0"/>
          <a:chExt cx="0" cy="0"/>
        </a:xfrm>
      </p:grpSpPr>
      <p:sp>
        <p:nvSpPr>
          <p:cNvPr id="106" name="Google Shape;106;g25c51fbcf73_0_126"/>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Malgun Gothic"/>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g25c51fbcf73_0_126"/>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8" name="Google Shape;108;g25c51fbcf73_0_12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9" name="Google Shape;109;g25c51fbcf73_0_12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 name="Google Shape;110;g25c51fbcf73_0_12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111"/>
        <p:cNvGrpSpPr/>
        <p:nvPr/>
      </p:nvGrpSpPr>
      <p:grpSpPr>
        <a:xfrm>
          <a:off x="0" y="0"/>
          <a:ext cx="0" cy="0"/>
          <a:chOff x="0" y="0"/>
          <a:chExt cx="0" cy="0"/>
        </a:xfrm>
      </p:grpSpPr>
      <p:sp>
        <p:nvSpPr>
          <p:cNvPr id="112" name="Google Shape;112;g25c51fbcf73_0_132"/>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Malgun Gothic"/>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3" name="Google Shape;113;g25c51fbcf73_0_132"/>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4" name="Google Shape;114;g25c51fbcf73_0_13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5" name="Google Shape;115;g25c51fbcf73_0_1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6" name="Google Shape;116;g25c51fbcf73_0_1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117"/>
        <p:cNvGrpSpPr/>
        <p:nvPr/>
      </p:nvGrpSpPr>
      <p:grpSpPr>
        <a:xfrm>
          <a:off x="0" y="0"/>
          <a:ext cx="0" cy="0"/>
          <a:chOff x="0" y="0"/>
          <a:chExt cx="0" cy="0"/>
        </a:xfrm>
      </p:grpSpPr>
      <p:sp>
        <p:nvSpPr>
          <p:cNvPr id="118" name="Google Shape;118;g25c51fbcf73_0_13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9" name="Google Shape;119;g25c51fbcf73_0_13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0" name="Google Shape;120;g25c51fbcf73_0_13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1" name="Google Shape;121;g25c51fbcf73_0_13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g25c51fbcf73_0_13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3" name="Google Shape;123;g25c51fbcf73_0_1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124"/>
        <p:cNvGrpSpPr/>
        <p:nvPr/>
      </p:nvGrpSpPr>
      <p:grpSpPr>
        <a:xfrm>
          <a:off x="0" y="0"/>
          <a:ext cx="0" cy="0"/>
          <a:chOff x="0" y="0"/>
          <a:chExt cx="0" cy="0"/>
        </a:xfrm>
      </p:grpSpPr>
      <p:sp>
        <p:nvSpPr>
          <p:cNvPr id="125" name="Google Shape;125;g25c51fbcf73_0_1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6" name="Google Shape;126;g25c51fbcf73_0_1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7" name="Google Shape;127;g25c51fbcf73_0_1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8" name="Google Shape;128;g25c51fbcf73_0_1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129"/>
        <p:cNvGrpSpPr/>
        <p:nvPr/>
      </p:nvGrpSpPr>
      <p:grpSpPr>
        <a:xfrm>
          <a:off x="0" y="0"/>
          <a:ext cx="0" cy="0"/>
          <a:chOff x="0" y="0"/>
          <a:chExt cx="0" cy="0"/>
        </a:xfrm>
      </p:grpSpPr>
      <p:sp>
        <p:nvSpPr>
          <p:cNvPr id="130" name="Google Shape;130;g25c51fbcf73_0_15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Malgun Gothic"/>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1" name="Google Shape;131;g25c51fbcf73_0_150"/>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32" name="Google Shape;132;g25c51fbcf73_0_150"/>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33" name="Google Shape;133;g25c51fbcf73_0_1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4" name="Google Shape;134;g25c51fbcf73_0_1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5" name="Google Shape;135;g25c51fbcf73_0_1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136"/>
        <p:cNvGrpSpPr/>
        <p:nvPr/>
      </p:nvGrpSpPr>
      <p:grpSpPr>
        <a:xfrm>
          <a:off x="0" y="0"/>
          <a:ext cx="0" cy="0"/>
          <a:chOff x="0" y="0"/>
          <a:chExt cx="0" cy="0"/>
        </a:xfrm>
      </p:grpSpPr>
      <p:sp>
        <p:nvSpPr>
          <p:cNvPr id="137" name="Google Shape;137;g25c51fbcf73_0_157"/>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Malgun Gothic"/>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8" name="Google Shape;138;g25c51fbcf73_0_157"/>
          <p:cNvSpPr>
            <a:spLocks noGrp="1"/>
          </p:cNvSpPr>
          <p:nvPr>
            <p:ph type="pic" idx="2"/>
          </p:nvPr>
        </p:nvSpPr>
        <p:spPr>
          <a:xfrm>
            <a:off x="5183188" y="987425"/>
            <a:ext cx="6172200" cy="4873500"/>
          </a:xfrm>
          <a:prstGeom prst="rect">
            <a:avLst/>
          </a:prstGeom>
          <a:noFill/>
          <a:ln>
            <a:noFill/>
          </a:ln>
        </p:spPr>
      </p:sp>
      <p:sp>
        <p:nvSpPr>
          <p:cNvPr id="139" name="Google Shape;139;g25c51fbcf73_0_157"/>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40" name="Google Shape;140;g25c51fbcf73_0_1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g25c51fbcf73_0_1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2" name="Google Shape;142;g25c51fbcf73_0_1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143"/>
        <p:cNvGrpSpPr/>
        <p:nvPr/>
      </p:nvGrpSpPr>
      <p:grpSpPr>
        <a:xfrm>
          <a:off x="0" y="0"/>
          <a:ext cx="0" cy="0"/>
          <a:chOff x="0" y="0"/>
          <a:chExt cx="0" cy="0"/>
        </a:xfrm>
      </p:grpSpPr>
      <p:sp>
        <p:nvSpPr>
          <p:cNvPr id="144" name="Google Shape;144;g25c51fbcf73_0_16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g25c51fbcf73_0_164"/>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6" name="Google Shape;146;g25c51fbcf73_0_1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g25c51fbcf73_0_1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8" name="Google Shape;148;g25c51fbcf73_0_1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149"/>
        <p:cNvGrpSpPr/>
        <p:nvPr/>
      </p:nvGrpSpPr>
      <p:grpSpPr>
        <a:xfrm>
          <a:off x="0" y="0"/>
          <a:ext cx="0" cy="0"/>
          <a:chOff x="0" y="0"/>
          <a:chExt cx="0" cy="0"/>
        </a:xfrm>
      </p:grpSpPr>
      <p:sp>
        <p:nvSpPr>
          <p:cNvPr id="150" name="Google Shape;150;g25c51fbcf73_0_170"/>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1" name="Google Shape;151;g25c51fbcf73_0_170"/>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2" name="Google Shape;152;g25c51fbcf73_0_1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3" name="Google Shape;153;g25c51fbcf73_0_1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g25c51fbcf73_0_1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21"/>
        <p:cNvGrpSpPr/>
        <p:nvPr/>
      </p:nvGrpSpPr>
      <p:grpSpPr>
        <a:xfrm>
          <a:off x="0" y="0"/>
          <a:ext cx="0" cy="0"/>
          <a:chOff x="0" y="0"/>
          <a:chExt cx="0" cy="0"/>
        </a:xfrm>
      </p:grpSpPr>
      <p:sp>
        <p:nvSpPr>
          <p:cNvPr id="22" name="Google Shape;22;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Malgun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33"/>
        <p:cNvGrpSpPr/>
        <p:nvPr/>
      </p:nvGrpSpPr>
      <p:grpSpPr>
        <a:xfrm>
          <a:off x="0" y="0"/>
          <a:ext cx="0" cy="0"/>
          <a:chOff x="0" y="0"/>
          <a:chExt cx="0" cy="0"/>
        </a:xfrm>
      </p:grpSpPr>
      <p:sp>
        <p:nvSpPr>
          <p:cNvPr id="34" name="Google Shape;3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40"/>
        <p:cNvGrpSpPr/>
        <p:nvPr/>
      </p:nvGrpSpPr>
      <p:grpSpPr>
        <a:xfrm>
          <a:off x="0" y="0"/>
          <a:ext cx="0" cy="0"/>
          <a:chOff x="0" y="0"/>
          <a:chExt cx="0" cy="0"/>
        </a:xfrm>
      </p:grpSpPr>
      <p:sp>
        <p:nvSpPr>
          <p:cNvPr id="41" name="Google Shape;41;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49"/>
        <p:cNvGrpSpPr/>
        <p:nvPr/>
      </p:nvGrpSpPr>
      <p:grpSpPr>
        <a:xfrm>
          <a:off x="0" y="0"/>
          <a:ext cx="0" cy="0"/>
          <a:chOff x="0" y="0"/>
          <a:chExt cx="0" cy="0"/>
        </a:xfrm>
      </p:grpSpPr>
      <p:sp>
        <p:nvSpPr>
          <p:cNvPr id="50" name="Google Shape;5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61"/>
        <p:cNvGrpSpPr/>
        <p:nvPr/>
      </p:nvGrpSpPr>
      <p:grpSpPr>
        <a:xfrm>
          <a:off x="0" y="0"/>
          <a:ext cx="0" cy="0"/>
          <a:chOff x="0" y="0"/>
          <a:chExt cx="0" cy="0"/>
        </a:xfrm>
      </p:grpSpPr>
      <p:sp>
        <p:nvSpPr>
          <p:cNvPr id="62" name="Google Shape;62;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algun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a:spLocks noGrp="1"/>
          </p:cNvSpPr>
          <p:nvPr>
            <p:ph type="pic" idx="2"/>
          </p:nvPr>
        </p:nvSpPr>
        <p:spPr>
          <a:xfrm>
            <a:off x="5183188" y="987425"/>
            <a:ext cx="6172200" cy="4873625"/>
          </a:xfrm>
          <a:prstGeom prst="rect">
            <a:avLst/>
          </a:prstGeom>
          <a:noFill/>
          <a:ln>
            <a:noFill/>
          </a:ln>
        </p:spPr>
      </p:sp>
      <p:sp>
        <p:nvSpPr>
          <p:cNvPr id="64" name="Google Shape;64;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25c51fbcf73_0_10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algun Gothic"/>
              <a:buNone/>
              <a:defRPr sz="4400" b="0" i="0" u="none" strike="noStrike" cap="none">
                <a:solidFill>
                  <a:schemeClr val="dk1"/>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g25c51fbcf73_0_10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algun Gothic"/>
                <a:ea typeface="Malgun Gothic"/>
                <a:cs typeface="Malgun Gothic"/>
                <a:sym typeface="Malgun Gothic"/>
              </a:defRPr>
            </a:lvl9pPr>
          </a:lstStyle>
          <a:p>
            <a:endParaRPr/>
          </a:p>
        </p:txBody>
      </p:sp>
      <p:sp>
        <p:nvSpPr>
          <p:cNvPr id="83" name="Google Shape;83;g25c51fbcf73_0_10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4" name="Google Shape;84;g25c51fbcf73_0_10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5" name="Google Shape;85;g25c51fbcf73_0_10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ko-KR"/>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0.gif"/></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s://aclanthology.org/2021.emnlp-main.297" TargetMode="External"/><Relationship Id="rId4" Type="http://schemas.openxmlformats.org/officeDocument/2006/relationships/hyperlink" Target="https://aclanthology.org/2021.acl-long.518"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1"/>
          <p:cNvSpPr txBox="1"/>
          <p:nvPr/>
        </p:nvSpPr>
        <p:spPr>
          <a:xfrm>
            <a:off x="278875" y="416700"/>
            <a:ext cx="10095300" cy="6156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1200"/>
              </a:spcAft>
              <a:buClr>
                <a:schemeClr val="dk1"/>
              </a:buClr>
              <a:buSzPts val="1100"/>
              <a:buFont typeface="Arial"/>
              <a:buNone/>
            </a:pPr>
            <a:r>
              <a:rPr lang="ko-KR" sz="3400">
                <a:solidFill>
                  <a:schemeClr val="dk1"/>
                </a:solidFill>
                <a:latin typeface="NanumGothic ExtraBold"/>
                <a:ea typeface="NanumGothic ExtraBold"/>
                <a:cs typeface="NanumGothic ExtraBold"/>
                <a:sym typeface="NanumGothic ExtraBold"/>
              </a:rPr>
              <a:t>Nota 기업 연계 프로젝트</a:t>
            </a:r>
            <a:endParaRPr sz="6400" i="0" u="none" strike="noStrike" cap="none">
              <a:solidFill>
                <a:schemeClr val="dk1"/>
              </a:solidFill>
              <a:latin typeface="NanumGothic ExtraBold"/>
              <a:ea typeface="NanumGothic ExtraBold"/>
              <a:cs typeface="NanumGothic ExtraBold"/>
              <a:sym typeface="NanumGothic ExtraBold"/>
            </a:endParaRPr>
          </a:p>
        </p:txBody>
      </p:sp>
      <p:sp>
        <p:nvSpPr>
          <p:cNvPr id="160" name="Google Shape;160;p1"/>
          <p:cNvSpPr txBox="1"/>
          <p:nvPr/>
        </p:nvSpPr>
        <p:spPr>
          <a:xfrm>
            <a:off x="289375" y="3541850"/>
            <a:ext cx="6963900" cy="1411800"/>
          </a:xfrm>
          <a:prstGeom prst="rect">
            <a:avLst/>
          </a:prstGeom>
          <a:noFill/>
          <a:ln>
            <a:noFill/>
          </a:ln>
        </p:spPr>
        <p:txBody>
          <a:bodyPr spcFirstLastPara="1" wrap="square" lIns="91425" tIns="45700" rIns="91425" bIns="45700" anchor="t" anchorCtr="0">
            <a:spAutoFit/>
          </a:bodyPr>
          <a:lstStyle/>
          <a:p>
            <a:pPr marL="0" marR="0" lvl="0" indent="0" algn="l" rtl="0">
              <a:lnSpc>
                <a:spcPct val="157142"/>
              </a:lnSpc>
              <a:spcBef>
                <a:spcPts val="0"/>
              </a:spcBef>
              <a:spcAft>
                <a:spcPts val="0"/>
              </a:spcAft>
              <a:buClr>
                <a:srgbClr val="000000"/>
              </a:buClr>
              <a:buSzPts val="1500"/>
              <a:buFont typeface="Arial"/>
              <a:buNone/>
            </a:pPr>
            <a:r>
              <a:rPr lang="ko-KR" sz="1500" b="1">
                <a:solidFill>
                  <a:schemeClr val="dk1"/>
                </a:solidFill>
                <a:latin typeface="NanumGothic"/>
                <a:ea typeface="NanumGothic"/>
                <a:cs typeface="NanumGothic"/>
                <a:sym typeface="Nanum Gothic"/>
              </a:rPr>
              <a:t>NLP-06</a:t>
            </a:r>
            <a:endParaRPr sz="1500" b="1">
              <a:solidFill>
                <a:schemeClr val="dk1"/>
              </a:solidFill>
              <a:latin typeface="NanumGothic"/>
              <a:ea typeface="NanumGothic"/>
              <a:cs typeface="NanumGothic"/>
              <a:sym typeface="Nanum Gothic"/>
            </a:endParaRPr>
          </a:p>
          <a:p>
            <a:pPr marL="0" marR="0" lvl="0" indent="0" algn="l" rtl="0">
              <a:lnSpc>
                <a:spcPct val="157142"/>
              </a:lnSpc>
              <a:spcBef>
                <a:spcPts val="0"/>
              </a:spcBef>
              <a:spcAft>
                <a:spcPts val="0"/>
              </a:spcAft>
              <a:buClr>
                <a:srgbClr val="000000"/>
              </a:buClr>
              <a:buSzPts val="1500"/>
              <a:buFont typeface="Arial"/>
              <a:buNone/>
            </a:pPr>
            <a:r>
              <a:rPr lang="ko-KR" sz="1500" b="1">
                <a:solidFill>
                  <a:schemeClr val="dk1"/>
                </a:solidFill>
                <a:latin typeface="NanumGothic"/>
                <a:ea typeface="NanumGothic"/>
                <a:cs typeface="NanumGothic"/>
                <a:sym typeface="Nanum Gothic"/>
              </a:rPr>
              <a:t>팀명 : 어쩔돌멩이</a:t>
            </a:r>
            <a:endParaRPr sz="1500" b="1">
              <a:solidFill>
                <a:schemeClr val="dk1"/>
              </a:solidFill>
              <a:latin typeface="NanumGothic"/>
              <a:ea typeface="NanumGothic"/>
              <a:cs typeface="NanumGothic"/>
              <a:sym typeface="Nanum Gothic"/>
            </a:endParaRPr>
          </a:p>
          <a:p>
            <a:pPr marL="0" marR="0" lvl="0" indent="0" algn="l" rtl="0">
              <a:lnSpc>
                <a:spcPct val="157142"/>
              </a:lnSpc>
              <a:spcBef>
                <a:spcPts val="0"/>
              </a:spcBef>
              <a:spcAft>
                <a:spcPts val="0"/>
              </a:spcAft>
              <a:buClr>
                <a:srgbClr val="000000"/>
              </a:buClr>
              <a:buSzPts val="1500"/>
              <a:buFont typeface="Arial"/>
              <a:buNone/>
            </a:pPr>
            <a:r>
              <a:rPr lang="ko-KR" sz="1500" b="1">
                <a:solidFill>
                  <a:schemeClr val="dk1"/>
                </a:solidFill>
                <a:latin typeface="NanumGothic"/>
                <a:ea typeface="NanumGothic"/>
                <a:cs typeface="NanumGothic"/>
                <a:sym typeface="Nanum Gothic"/>
              </a:rPr>
              <a:t>팀원 : 김민호 김성은 김지현 서가은 홍영훈</a:t>
            </a:r>
            <a:r>
              <a:rPr lang="ko-KR" sz="1500" b="1" i="0" u="none" strike="noStrike" cap="none">
                <a:solidFill>
                  <a:schemeClr val="dk1"/>
                </a:solidFill>
                <a:latin typeface="NanumGothic"/>
                <a:ea typeface="NanumGothic"/>
                <a:cs typeface="NanumGothic"/>
                <a:sym typeface="Nanum Gothic"/>
              </a:rPr>
              <a:t> </a:t>
            </a:r>
            <a:endParaRPr sz="1500" b="1" i="0" u="none" strike="noStrike" cap="none">
              <a:solidFill>
                <a:schemeClr val="dk1"/>
              </a:solidFill>
              <a:latin typeface="NanumGothic"/>
              <a:ea typeface="NanumGothic"/>
              <a:cs typeface="NanumGothic"/>
              <a:sym typeface="Nanum Gothic"/>
            </a:endParaRPr>
          </a:p>
          <a:p>
            <a:pPr marL="0" marR="0" lvl="0" indent="0" algn="l" rtl="0">
              <a:lnSpc>
                <a:spcPct val="157142"/>
              </a:lnSpc>
              <a:spcBef>
                <a:spcPts val="0"/>
              </a:spcBef>
              <a:spcAft>
                <a:spcPts val="0"/>
              </a:spcAft>
              <a:buClr>
                <a:srgbClr val="000000"/>
              </a:buClr>
              <a:buSzPts val="1500"/>
              <a:buFont typeface="Arial"/>
              <a:buNone/>
            </a:pPr>
            <a:endParaRPr sz="1500" b="1" i="0" u="none" strike="noStrike" cap="none">
              <a:solidFill>
                <a:schemeClr val="dk1"/>
              </a:solidFill>
              <a:latin typeface="NanumGothic"/>
              <a:ea typeface="NanumGothic"/>
              <a:cs typeface="NanumGothic"/>
              <a:sym typeface="Nanum Gothic"/>
            </a:endParaRPr>
          </a:p>
        </p:txBody>
      </p:sp>
      <p:cxnSp>
        <p:nvCxnSpPr>
          <p:cNvPr id="161" name="Google Shape;161;p1"/>
          <p:cNvCxnSpPr/>
          <p:nvPr/>
        </p:nvCxnSpPr>
        <p:spPr>
          <a:xfrm>
            <a:off x="371475" y="260350"/>
            <a:ext cx="11449050" cy="0"/>
          </a:xfrm>
          <a:prstGeom prst="straightConnector1">
            <a:avLst/>
          </a:prstGeom>
          <a:noFill/>
          <a:ln w="9525" cap="flat" cmpd="sng">
            <a:solidFill>
              <a:schemeClr val="dk1"/>
            </a:solidFill>
            <a:prstDash val="solid"/>
            <a:miter lim="800000"/>
            <a:headEnd type="none" w="sm" len="sm"/>
            <a:tailEnd type="none" w="sm" len="sm"/>
          </a:ln>
        </p:spPr>
      </p:cxnSp>
      <p:pic>
        <p:nvPicPr>
          <p:cNvPr id="162" name="Google Shape;162;p1"/>
          <p:cNvPicPr preferRelativeResize="0"/>
          <p:nvPr/>
        </p:nvPicPr>
        <p:blipFill rotWithShape="1">
          <a:blip r:embed="rId4">
            <a:alphaModFix/>
          </a:blip>
          <a:srcRect/>
          <a:stretch/>
        </p:blipFill>
        <p:spPr>
          <a:xfrm>
            <a:off x="371475" y="6277292"/>
            <a:ext cx="1781416" cy="260695"/>
          </a:xfrm>
          <a:prstGeom prst="rect">
            <a:avLst/>
          </a:prstGeom>
          <a:noFill/>
          <a:ln>
            <a:noFill/>
          </a:ln>
        </p:spPr>
      </p:pic>
      <p:cxnSp>
        <p:nvCxnSpPr>
          <p:cNvPr id="163" name="Google Shape;163;p1"/>
          <p:cNvCxnSpPr/>
          <p:nvPr/>
        </p:nvCxnSpPr>
        <p:spPr>
          <a:xfrm>
            <a:off x="371475" y="3440430"/>
            <a:ext cx="11449050"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8EAFF"/>
        </a:solidFill>
        <a:effectLst/>
      </p:bgPr>
    </p:bg>
    <p:spTree>
      <p:nvGrpSpPr>
        <p:cNvPr id="1" name="Shape 331"/>
        <p:cNvGrpSpPr/>
        <p:nvPr/>
      </p:nvGrpSpPr>
      <p:grpSpPr>
        <a:xfrm>
          <a:off x="0" y="0"/>
          <a:ext cx="0" cy="0"/>
          <a:chOff x="0" y="0"/>
          <a:chExt cx="0" cy="0"/>
        </a:xfrm>
      </p:grpSpPr>
      <p:sp>
        <p:nvSpPr>
          <p:cNvPr id="332" name="Google Shape;332;g25ac1a266b9_1_5"/>
          <p:cNvSpPr txBox="1"/>
          <p:nvPr/>
        </p:nvSpPr>
        <p:spPr>
          <a:xfrm>
            <a:off x="278875" y="416700"/>
            <a:ext cx="110304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ko-KR" sz="5000">
                <a:solidFill>
                  <a:schemeClr val="dk1"/>
                </a:solidFill>
                <a:latin typeface="NanumGothic ExtraBold"/>
                <a:ea typeface="NanumGothic ExtraBold"/>
                <a:cs typeface="NanumGothic ExtraBold"/>
                <a:sym typeface="NanumGothic ExtraBold"/>
              </a:rPr>
              <a:t>2. Dataset, Baseline model 소개</a:t>
            </a:r>
            <a:endParaRPr sz="5000" i="0" u="none" strike="noStrike" cap="none">
              <a:solidFill>
                <a:schemeClr val="dk1"/>
              </a:solidFill>
              <a:latin typeface="NanumGothic ExtraBold"/>
              <a:ea typeface="NanumGothic ExtraBold"/>
              <a:cs typeface="NanumGothic ExtraBold"/>
              <a:sym typeface="NanumGothic ExtraBold"/>
            </a:endParaRPr>
          </a:p>
        </p:txBody>
      </p:sp>
      <p:cxnSp>
        <p:nvCxnSpPr>
          <p:cNvPr id="333" name="Google Shape;333;g25ac1a266b9_1_5"/>
          <p:cNvCxnSpPr/>
          <p:nvPr/>
        </p:nvCxnSpPr>
        <p:spPr>
          <a:xfrm>
            <a:off x="371475" y="3436686"/>
            <a:ext cx="11449200" cy="0"/>
          </a:xfrm>
          <a:prstGeom prst="straightConnector1">
            <a:avLst/>
          </a:prstGeom>
          <a:noFill/>
          <a:ln w="9525" cap="flat" cmpd="sng">
            <a:solidFill>
              <a:srgbClr val="7F7F7F"/>
            </a:solidFill>
            <a:prstDash val="solid"/>
            <a:miter lim="800000"/>
            <a:headEnd type="none" w="sm" len="sm"/>
            <a:tailEnd type="none" w="sm" len="sm"/>
          </a:ln>
        </p:spPr>
      </p:cxnSp>
      <p:sp>
        <p:nvSpPr>
          <p:cNvPr id="334" name="Google Shape;334;g25ac1a266b9_1_5"/>
          <p:cNvSpPr txBox="1"/>
          <p:nvPr/>
        </p:nvSpPr>
        <p:spPr>
          <a:xfrm>
            <a:off x="289368" y="3525810"/>
            <a:ext cx="25392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4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Dataset</a:t>
            </a:r>
            <a:endParaRPr sz="1600">
              <a:solidFill>
                <a:schemeClr val="dk1"/>
              </a:solidFill>
              <a:latin typeface="NanumGothic ExtraBold"/>
              <a:ea typeface="NanumGothic ExtraBold"/>
              <a:cs typeface="NanumGothic ExtraBold"/>
              <a:sym typeface="NanumGothic ExtraBold"/>
            </a:endParaRPr>
          </a:p>
          <a:p>
            <a:pPr marL="0" marR="0" lvl="0" indent="0" algn="l" rtl="0">
              <a:lnSpc>
                <a:spcPct val="14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Baseline model</a:t>
            </a:r>
            <a:endParaRPr sz="1600">
              <a:solidFill>
                <a:schemeClr val="dk1"/>
              </a:solidFill>
              <a:latin typeface="NanumGothic ExtraBold"/>
              <a:ea typeface="NanumGothic ExtraBold"/>
              <a:cs typeface="NanumGothic ExtraBold"/>
              <a:sym typeface="NanumGothic ExtraBold"/>
            </a:endParaRPr>
          </a:p>
        </p:txBody>
      </p:sp>
      <p:pic>
        <p:nvPicPr>
          <p:cNvPr id="335" name="Google Shape;335;g25ac1a266b9_1_5"/>
          <p:cNvPicPr preferRelativeResize="0"/>
          <p:nvPr/>
        </p:nvPicPr>
        <p:blipFill rotWithShape="1">
          <a:blip r:embed="rId3">
            <a:alphaModFix/>
          </a:blip>
          <a:srcRect/>
          <a:stretch/>
        </p:blipFill>
        <p:spPr>
          <a:xfrm>
            <a:off x="371475" y="6435090"/>
            <a:ext cx="1166079" cy="170646"/>
          </a:xfrm>
          <a:prstGeom prst="rect">
            <a:avLst/>
          </a:prstGeom>
          <a:noFill/>
          <a:ln>
            <a:noFill/>
          </a:ln>
        </p:spPr>
      </p:pic>
      <p:cxnSp>
        <p:nvCxnSpPr>
          <p:cNvPr id="336" name="Google Shape;336;g25ac1a266b9_1_5"/>
          <p:cNvCxnSpPr/>
          <p:nvPr/>
        </p:nvCxnSpPr>
        <p:spPr>
          <a:xfrm>
            <a:off x="371475" y="260350"/>
            <a:ext cx="11449200" cy="0"/>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25ac1a266b9_7_44"/>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a:solidFill>
                  <a:schemeClr val="dk1"/>
                </a:solidFill>
              </a:rPr>
              <a:t>2.1. Dataset</a:t>
            </a:r>
            <a:endParaRPr sz="1100" b="0" i="0" u="none" strike="noStrike" cap="none">
              <a:solidFill>
                <a:schemeClr val="dk1"/>
              </a:solidFill>
              <a:latin typeface="Arial"/>
              <a:ea typeface="Arial"/>
              <a:cs typeface="Arial"/>
              <a:sym typeface="Arial"/>
            </a:endParaRPr>
          </a:p>
        </p:txBody>
      </p:sp>
      <p:sp>
        <p:nvSpPr>
          <p:cNvPr id="342" name="Google Shape;342;g25ac1a266b9_7_44"/>
          <p:cNvSpPr txBox="1"/>
          <p:nvPr/>
        </p:nvSpPr>
        <p:spPr>
          <a:xfrm>
            <a:off x="371482" y="890857"/>
            <a:ext cx="75189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2.1. Dataset</a:t>
            </a:r>
            <a:endParaRPr sz="3000" i="0" u="none" strike="noStrike" cap="none">
              <a:solidFill>
                <a:srgbClr val="000000"/>
              </a:solidFill>
              <a:latin typeface="NanumGothic ExtraBold"/>
              <a:ea typeface="NanumGothic ExtraBold"/>
              <a:cs typeface="NanumGothic ExtraBold"/>
              <a:sym typeface="NanumGothic ExtraBold"/>
            </a:endParaRPr>
          </a:p>
        </p:txBody>
      </p:sp>
      <p:pic>
        <p:nvPicPr>
          <p:cNvPr id="343" name="Google Shape;343;g25ac1a266b9_7_44"/>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344" name="Google Shape;344;g25ac1a266b9_7_44"/>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345" name="Google Shape;345;g25ac1a266b9_7_44"/>
          <p:cNvSpPr txBox="1"/>
          <p:nvPr/>
        </p:nvSpPr>
        <p:spPr>
          <a:xfrm>
            <a:off x="591975" y="2517075"/>
            <a:ext cx="843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i="0" u="none" strike="noStrike" cap="none">
              <a:solidFill>
                <a:srgbClr val="000000"/>
              </a:solidFill>
              <a:latin typeface="NanumGothic"/>
              <a:ea typeface="NanumGothic"/>
              <a:cs typeface="NanumGothic"/>
              <a:sym typeface="Nanum Gothic"/>
            </a:endParaRPr>
          </a:p>
        </p:txBody>
      </p:sp>
      <p:sp>
        <p:nvSpPr>
          <p:cNvPr id="346" name="Google Shape;346;g25ac1a266b9_7_44"/>
          <p:cNvSpPr txBox="1"/>
          <p:nvPr/>
        </p:nvSpPr>
        <p:spPr>
          <a:xfrm>
            <a:off x="447003" y="1807975"/>
            <a:ext cx="9539400" cy="725400"/>
          </a:xfrm>
          <a:prstGeom prst="rect">
            <a:avLst/>
          </a:prstGeom>
          <a:noFill/>
          <a:ln>
            <a:noFill/>
          </a:ln>
        </p:spPr>
        <p:txBody>
          <a:bodyPr spcFirstLastPara="1" wrap="square" lIns="91425" tIns="45700" rIns="91425" bIns="45700" anchor="t" anchorCtr="0">
            <a:spAutoFit/>
          </a:bodyPr>
          <a:lstStyle/>
          <a:p>
            <a:pPr marL="0" marR="0" lvl="0" indent="0" algn="l" rtl="0">
              <a:lnSpc>
                <a:spcPct val="193750"/>
              </a:lnSpc>
              <a:spcBef>
                <a:spcPts val="0"/>
              </a:spcBef>
              <a:spcAft>
                <a:spcPts val="0"/>
              </a:spcAft>
              <a:buClr>
                <a:srgbClr val="000000"/>
              </a:buClr>
              <a:buSzPts val="1600"/>
              <a:buFont typeface="Arial"/>
              <a:buNone/>
            </a:pPr>
            <a:r>
              <a:rPr lang="ko-KR">
                <a:solidFill>
                  <a:schemeClr val="dk1"/>
                </a:solidFill>
                <a:latin typeface="NanumGothic ExtraBold"/>
                <a:ea typeface="NanumGothic ExtraBold"/>
                <a:cs typeface="NanumGothic ExtraBold"/>
                <a:sym typeface="NanumGothic ExtraBold"/>
              </a:rPr>
              <a:t>NQ (Natural Question) Dataset :  </a:t>
            </a:r>
            <a:r>
              <a:rPr lang="ko-KR" b="1">
                <a:solidFill>
                  <a:schemeClr val="dk1"/>
                </a:solidFill>
                <a:latin typeface="NanumGothic"/>
                <a:ea typeface="NanumGothic"/>
                <a:cs typeface="NanumGothic"/>
                <a:sym typeface="Nanum Gothic"/>
              </a:rPr>
              <a:t>QA (Question Answering) Task</a:t>
            </a:r>
            <a:r>
              <a:rPr lang="ko-KR">
                <a:solidFill>
                  <a:schemeClr val="dk1"/>
                </a:solidFill>
                <a:latin typeface="NanumGothic"/>
                <a:ea typeface="NanumGothic"/>
                <a:cs typeface="NanumGothic"/>
                <a:sym typeface="Nanum Gothic"/>
              </a:rPr>
              <a:t>의 Benchmark Dataset 중 하나</a:t>
            </a:r>
            <a:endParaRPr>
              <a:solidFill>
                <a:schemeClr val="dk1"/>
              </a:solidFill>
              <a:latin typeface="NanumGothic"/>
              <a:ea typeface="NanumGothic"/>
              <a:cs typeface="NanumGothic"/>
              <a:sym typeface="Nanum Gothic"/>
            </a:endParaRPr>
          </a:p>
          <a:p>
            <a:pPr marL="0" marR="0" lvl="0" indent="0" algn="l" rtl="0">
              <a:lnSpc>
                <a:spcPct val="193750"/>
              </a:lnSpc>
              <a:spcBef>
                <a:spcPts val="0"/>
              </a:spcBef>
              <a:spcAft>
                <a:spcPts val="0"/>
              </a:spcAft>
              <a:buClr>
                <a:srgbClr val="000000"/>
              </a:buClr>
              <a:buSzPts val="1600"/>
              <a:buFont typeface="Arial"/>
              <a:buNone/>
            </a:pPr>
            <a:endParaRPr>
              <a:solidFill>
                <a:schemeClr val="dk1"/>
              </a:solidFill>
              <a:latin typeface="NanumGothic ExtraBold"/>
              <a:ea typeface="NanumGothic ExtraBold"/>
              <a:cs typeface="NanumGothic ExtraBold"/>
              <a:sym typeface="NanumGothic ExtraBold"/>
            </a:endParaRPr>
          </a:p>
        </p:txBody>
      </p:sp>
      <p:sp>
        <p:nvSpPr>
          <p:cNvPr id="347" name="Google Shape;347;g25ac1a266b9_7_44"/>
          <p:cNvSpPr txBox="1"/>
          <p:nvPr/>
        </p:nvSpPr>
        <p:spPr>
          <a:xfrm>
            <a:off x="447000" y="2356575"/>
            <a:ext cx="4083600" cy="24627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200000"/>
              </a:lnSpc>
              <a:spcBef>
                <a:spcPts val="0"/>
              </a:spcBef>
              <a:spcAft>
                <a:spcPts val="0"/>
              </a:spcAft>
              <a:buClr>
                <a:schemeClr val="dk1"/>
              </a:buClr>
              <a:buSzPts val="1400"/>
              <a:buFont typeface="Nanum Gothic"/>
              <a:buChar char="●"/>
            </a:pPr>
            <a:r>
              <a:rPr lang="ko-KR" i="0" u="none" strike="noStrike" cap="none">
                <a:solidFill>
                  <a:schemeClr val="dk1"/>
                </a:solidFill>
                <a:latin typeface="NanumGothic"/>
                <a:ea typeface="NanumGothic"/>
                <a:cs typeface="NanumGothic"/>
                <a:sym typeface="Nanum Gothic"/>
              </a:rPr>
              <a:t>id</a:t>
            </a:r>
            <a:r>
              <a:rPr lang="ko-KR">
                <a:solidFill>
                  <a:schemeClr val="dk1"/>
                </a:solidFill>
                <a:latin typeface="NanumGothic"/>
                <a:ea typeface="NanumGothic"/>
                <a:cs typeface="NanumGothic"/>
                <a:sym typeface="Nanum Gothic"/>
              </a:rPr>
              <a:t> : 질문 id</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question : 질문 텍스트</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titles : 질문의 답이 속한 문서 제목</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sentence : 정답들이 속한  문장 리스트</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context : 정답들이 속한 문단</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answers : 정답들로 구성된 리스트 </a:t>
            </a:r>
            <a:endParaRPr>
              <a:solidFill>
                <a:schemeClr val="dk1"/>
              </a:solidFill>
              <a:latin typeface="NanumGothic"/>
              <a:ea typeface="NanumGothic"/>
              <a:cs typeface="NanumGothic"/>
              <a:sym typeface="Nanum Gothic"/>
            </a:endParaRPr>
          </a:p>
        </p:txBody>
      </p:sp>
      <p:graphicFrame>
        <p:nvGraphicFramePr>
          <p:cNvPr id="348" name="Google Shape;348;g25ac1a266b9_7_44"/>
          <p:cNvGraphicFramePr/>
          <p:nvPr/>
        </p:nvGraphicFramePr>
        <p:xfrm>
          <a:off x="4192100" y="2356575"/>
          <a:ext cx="7299775" cy="3639785"/>
        </p:xfrm>
        <a:graphic>
          <a:graphicData uri="http://schemas.openxmlformats.org/drawingml/2006/table">
            <a:tbl>
              <a:tblPr>
                <a:noFill/>
                <a:tableStyleId>{D5E03392-2553-4DD0-B48D-DFA86EE30FC2}</a:tableStyleId>
              </a:tblPr>
              <a:tblGrid>
                <a:gridCol w="969175">
                  <a:extLst>
                    <a:ext uri="{9D8B030D-6E8A-4147-A177-3AD203B41FA5}">
                      <a16:colId xmlns:a16="http://schemas.microsoft.com/office/drawing/2014/main" val="20000"/>
                    </a:ext>
                  </a:extLst>
                </a:gridCol>
                <a:gridCol w="6330600">
                  <a:extLst>
                    <a:ext uri="{9D8B030D-6E8A-4147-A177-3AD203B41FA5}">
                      <a16:colId xmlns:a16="http://schemas.microsoft.com/office/drawing/2014/main" val="20001"/>
                    </a:ext>
                  </a:extLst>
                </a:gridCol>
              </a:tblGrid>
              <a:tr h="308875">
                <a:tc>
                  <a:txBody>
                    <a:bodyPr/>
                    <a:lstStyle/>
                    <a:p>
                      <a:pPr marL="0" lvl="0" indent="0" algn="ctr" rtl="0">
                        <a:spcBef>
                          <a:spcPts val="0"/>
                        </a:spcBef>
                        <a:spcAft>
                          <a:spcPts val="0"/>
                        </a:spcAft>
                        <a:buNone/>
                      </a:pPr>
                      <a:r>
                        <a:rPr lang="ko-KR" sz="1200" b="1">
                          <a:latin typeface="NanumGothic"/>
                          <a:ea typeface="NanumGothic"/>
                          <a:cs typeface="NanumGothic"/>
                          <a:sym typeface="Nanum Gothic"/>
                        </a:rPr>
                        <a:t>id</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2126085010748850659</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0"/>
                  </a:ext>
                </a:extLst>
              </a:tr>
              <a:tr h="303075">
                <a:tc>
                  <a:txBody>
                    <a:bodyPr/>
                    <a:lstStyle/>
                    <a:p>
                      <a:pPr marL="0" lvl="0" indent="0" algn="ctr" rtl="0">
                        <a:spcBef>
                          <a:spcPts val="0"/>
                        </a:spcBef>
                        <a:spcAft>
                          <a:spcPts val="0"/>
                        </a:spcAft>
                        <a:buNone/>
                      </a:pPr>
                      <a:r>
                        <a:rPr lang="ko-KR" sz="1200" b="1">
                          <a:latin typeface="NanumGothic"/>
                          <a:ea typeface="NanumGothic"/>
                          <a:cs typeface="NanumGothic"/>
                          <a:sym typeface="Nanum Gothic"/>
                        </a:rPr>
                        <a:t>question</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when does season 5 of bates motel come out</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1"/>
                  </a:ext>
                </a:extLst>
              </a:tr>
              <a:tr h="334150">
                <a:tc>
                  <a:txBody>
                    <a:bodyPr/>
                    <a:lstStyle/>
                    <a:p>
                      <a:pPr marL="0" lvl="0" indent="0" algn="ctr" rtl="0">
                        <a:spcBef>
                          <a:spcPts val="0"/>
                        </a:spcBef>
                        <a:spcAft>
                          <a:spcPts val="0"/>
                        </a:spcAft>
                        <a:buNone/>
                      </a:pPr>
                      <a:r>
                        <a:rPr lang="ko-KR" sz="1200" b="1">
                          <a:latin typeface="NanumGothic"/>
                          <a:ea typeface="NanumGothic"/>
                          <a:cs typeface="NanumGothic"/>
                          <a:sym typeface="Nanum Gothic"/>
                        </a:rPr>
                        <a:t>titles</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Bates Motel (season 5)</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2"/>
                  </a:ext>
                </a:extLst>
              </a:tr>
              <a:tr h="530975">
                <a:tc>
                  <a:txBody>
                    <a:bodyPr/>
                    <a:lstStyle/>
                    <a:p>
                      <a:pPr marL="0" lvl="0" indent="0" algn="ctr" rtl="0">
                        <a:spcBef>
                          <a:spcPts val="0"/>
                        </a:spcBef>
                        <a:spcAft>
                          <a:spcPts val="0"/>
                        </a:spcAft>
                        <a:buNone/>
                      </a:pPr>
                      <a:r>
                        <a:rPr lang="ko-KR" sz="1200" b="1">
                          <a:latin typeface="NanumGothic"/>
                          <a:ea typeface="NanumGothic"/>
                          <a:cs typeface="NanumGothic"/>
                          <a:sym typeface="Nanum Gothic"/>
                        </a:rPr>
                        <a:t>sentence</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 The fifth and final season of "Bates Motel" premiered on </a:t>
                      </a:r>
                      <a:r>
                        <a:rPr lang="ko-KR" sz="1200" b="1">
                          <a:latin typeface="NanumGothic"/>
                          <a:ea typeface="NanumGothic"/>
                          <a:cs typeface="NanumGothic"/>
                          <a:sym typeface="Nanum Gothic"/>
                        </a:rPr>
                        <a:t>February 20, 2017</a:t>
                      </a:r>
                      <a:r>
                        <a:rPr lang="ko-KR" sz="1200">
                          <a:latin typeface="NanumGothic"/>
                          <a:ea typeface="NanumGothic"/>
                          <a:cs typeface="NanumGothic"/>
                          <a:sym typeface="Nanum Gothic"/>
                        </a:rPr>
                        <a:t>, and concluded on April 24, 2017.']</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3"/>
                  </a:ext>
                </a:extLst>
              </a:tr>
              <a:tr h="1090400">
                <a:tc>
                  <a:txBody>
                    <a:bodyPr/>
                    <a:lstStyle/>
                    <a:p>
                      <a:pPr marL="0" lvl="0" indent="0" algn="ctr" rtl="0">
                        <a:spcBef>
                          <a:spcPts val="0"/>
                        </a:spcBef>
                        <a:spcAft>
                          <a:spcPts val="0"/>
                        </a:spcAft>
                        <a:buNone/>
                      </a:pPr>
                      <a:r>
                        <a:rPr lang="ko-KR" sz="1200" b="1">
                          <a:latin typeface="NanumGothic"/>
                          <a:ea typeface="NanumGothic"/>
                          <a:cs typeface="NanumGothic"/>
                          <a:sym typeface="Nanum Gothic"/>
                        </a:rPr>
                        <a:t>context</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solidFill>
                            <a:schemeClr val="dk1"/>
                          </a:solidFill>
                          <a:latin typeface="NanumGothic"/>
                          <a:ea typeface="NanumGothic"/>
                          <a:cs typeface="NanumGothic"/>
                          <a:sym typeface="Nanum Gothic"/>
                        </a:rPr>
                        <a:t>' The fifth and final season of "Bates Motel" premiered on February 20, 2017, and concluded on April 24, 2017.</a:t>
                      </a:r>
                      <a:r>
                        <a:rPr lang="ko-KR" sz="1200">
                          <a:latin typeface="NanumGothic"/>
                          <a:ea typeface="NanumGothic"/>
                          <a:cs typeface="NanumGothic"/>
                          <a:sym typeface="Nanum Gothic"/>
                        </a:rPr>
                        <a:t> The season consisted of 10 episodes and aired on Mondays at 10 p.m. ET/PT on A&amp;E. The series itself is described as a "contemporary prequel" to the 1960 film "Psycho", following the life of Norman Bates and his mother Norma prior to the events portrayed in the Hitchcock film. However, the final season of the series loosely adapts the plot of "Psycho". The series takes place in the fictional town of White Pine Bay, Oregon.'</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4"/>
                  </a:ext>
                </a:extLst>
              </a:tr>
              <a:tr h="530975">
                <a:tc>
                  <a:txBody>
                    <a:bodyPr/>
                    <a:lstStyle/>
                    <a:p>
                      <a:pPr marL="0" lvl="0" indent="0" algn="ctr" rtl="0">
                        <a:spcBef>
                          <a:spcPts val="0"/>
                        </a:spcBef>
                        <a:spcAft>
                          <a:spcPts val="0"/>
                        </a:spcAft>
                        <a:buNone/>
                      </a:pPr>
                      <a:r>
                        <a:rPr lang="ko-KR" sz="1200" b="1">
                          <a:latin typeface="NanumGothic"/>
                          <a:ea typeface="NanumGothic"/>
                          <a:cs typeface="NanumGothic"/>
                          <a:sym typeface="Nanum Gothic"/>
                        </a:rPr>
                        <a:t>answers </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[February 20, 2017]</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349" name="Google Shape;349;g25ac1a266b9_7_44"/>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350" name="Google Shape;350;g25ac1a266b9_7_44"/>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11</a:t>
            </a:fld>
            <a:endParaRPr sz="900" b="1" i="0" u="none" strike="noStrike" cap="none">
              <a:solidFill>
                <a:srgbClr val="888888"/>
              </a:solidFill>
              <a:latin typeface="NanumGothic"/>
              <a:ea typeface="NanumGothic"/>
              <a:cs typeface="Nanum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25c16518f6f_12_96"/>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a:solidFill>
                  <a:schemeClr val="dk1"/>
                </a:solidFill>
              </a:rPr>
              <a:t>2.1. Dataset</a:t>
            </a:r>
            <a:endParaRPr sz="1100" b="0" i="0" u="none" strike="noStrike" cap="none">
              <a:solidFill>
                <a:schemeClr val="dk1"/>
              </a:solidFill>
              <a:latin typeface="Arial"/>
              <a:ea typeface="Arial"/>
              <a:cs typeface="Arial"/>
              <a:sym typeface="Arial"/>
            </a:endParaRPr>
          </a:p>
        </p:txBody>
      </p:sp>
      <p:sp>
        <p:nvSpPr>
          <p:cNvPr id="356" name="Google Shape;356;g25c16518f6f_12_96"/>
          <p:cNvSpPr txBox="1"/>
          <p:nvPr/>
        </p:nvSpPr>
        <p:spPr>
          <a:xfrm>
            <a:off x="371482" y="890857"/>
            <a:ext cx="75189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2.1. Dataset</a:t>
            </a:r>
            <a:endParaRPr sz="3000" i="0" u="none" strike="noStrike" cap="none">
              <a:solidFill>
                <a:srgbClr val="000000"/>
              </a:solidFill>
              <a:latin typeface="NanumGothic ExtraBold"/>
              <a:ea typeface="NanumGothic ExtraBold"/>
              <a:cs typeface="NanumGothic ExtraBold"/>
              <a:sym typeface="NanumGothic ExtraBold"/>
            </a:endParaRPr>
          </a:p>
        </p:txBody>
      </p:sp>
      <p:pic>
        <p:nvPicPr>
          <p:cNvPr id="357" name="Google Shape;357;g25c16518f6f_12_96"/>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358" name="Google Shape;358;g25c16518f6f_12_96"/>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359" name="Google Shape;359;g25c16518f6f_12_96"/>
          <p:cNvSpPr txBox="1"/>
          <p:nvPr/>
        </p:nvSpPr>
        <p:spPr>
          <a:xfrm>
            <a:off x="591975" y="2517075"/>
            <a:ext cx="843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i="0" u="none" strike="noStrike" cap="none">
              <a:solidFill>
                <a:srgbClr val="000000"/>
              </a:solidFill>
              <a:latin typeface="NanumGothic"/>
              <a:ea typeface="NanumGothic"/>
              <a:cs typeface="NanumGothic"/>
              <a:sym typeface="Nanum Gothic"/>
            </a:endParaRPr>
          </a:p>
        </p:txBody>
      </p:sp>
      <p:sp>
        <p:nvSpPr>
          <p:cNvPr id="360" name="Google Shape;360;g25c16518f6f_12_96"/>
          <p:cNvSpPr txBox="1"/>
          <p:nvPr/>
        </p:nvSpPr>
        <p:spPr>
          <a:xfrm>
            <a:off x="447003" y="1807975"/>
            <a:ext cx="9539400" cy="725400"/>
          </a:xfrm>
          <a:prstGeom prst="rect">
            <a:avLst/>
          </a:prstGeom>
          <a:noFill/>
          <a:ln>
            <a:noFill/>
          </a:ln>
        </p:spPr>
        <p:txBody>
          <a:bodyPr spcFirstLastPara="1" wrap="square" lIns="91425" tIns="45700" rIns="91425" bIns="45700" anchor="t" anchorCtr="0">
            <a:spAutoFit/>
          </a:bodyPr>
          <a:lstStyle/>
          <a:p>
            <a:pPr marL="0" marR="0" lvl="0" indent="0" algn="l" rtl="0">
              <a:lnSpc>
                <a:spcPct val="193750"/>
              </a:lnSpc>
              <a:spcBef>
                <a:spcPts val="0"/>
              </a:spcBef>
              <a:spcAft>
                <a:spcPts val="0"/>
              </a:spcAft>
              <a:buClr>
                <a:srgbClr val="000000"/>
              </a:buClr>
              <a:buSzPts val="1600"/>
              <a:buFont typeface="Arial"/>
              <a:buNone/>
            </a:pPr>
            <a:r>
              <a:rPr lang="ko-KR">
                <a:solidFill>
                  <a:schemeClr val="dk1"/>
                </a:solidFill>
                <a:latin typeface="NanumGothic ExtraBold"/>
                <a:ea typeface="NanumGothic ExtraBold"/>
                <a:cs typeface="NanumGothic ExtraBold"/>
                <a:sym typeface="NanumGothic ExtraBold"/>
              </a:rPr>
              <a:t>NQ (Natural Question) Dataset :  </a:t>
            </a:r>
            <a:r>
              <a:rPr lang="ko-KR" b="1">
                <a:solidFill>
                  <a:schemeClr val="dk1"/>
                </a:solidFill>
                <a:latin typeface="NanumGothic"/>
                <a:ea typeface="NanumGothic"/>
                <a:cs typeface="NanumGothic"/>
                <a:sym typeface="Nanum Gothic"/>
              </a:rPr>
              <a:t>QA (Question Answering) Task</a:t>
            </a:r>
            <a:r>
              <a:rPr lang="ko-KR">
                <a:solidFill>
                  <a:schemeClr val="dk1"/>
                </a:solidFill>
                <a:latin typeface="NanumGothic"/>
                <a:ea typeface="NanumGothic"/>
                <a:cs typeface="NanumGothic"/>
                <a:sym typeface="Nanum Gothic"/>
              </a:rPr>
              <a:t>의 Benchmark Dataset 중 하나</a:t>
            </a:r>
            <a:endParaRPr>
              <a:solidFill>
                <a:schemeClr val="dk1"/>
              </a:solidFill>
              <a:latin typeface="NanumGothic"/>
              <a:ea typeface="NanumGothic"/>
              <a:cs typeface="NanumGothic"/>
              <a:sym typeface="Nanum Gothic"/>
            </a:endParaRPr>
          </a:p>
          <a:p>
            <a:pPr marL="0" marR="0" lvl="0" indent="0" algn="l" rtl="0">
              <a:lnSpc>
                <a:spcPct val="193750"/>
              </a:lnSpc>
              <a:spcBef>
                <a:spcPts val="0"/>
              </a:spcBef>
              <a:spcAft>
                <a:spcPts val="0"/>
              </a:spcAft>
              <a:buClr>
                <a:srgbClr val="000000"/>
              </a:buClr>
              <a:buSzPts val="1600"/>
              <a:buFont typeface="Arial"/>
              <a:buNone/>
            </a:pPr>
            <a:endParaRPr>
              <a:solidFill>
                <a:schemeClr val="dk1"/>
              </a:solidFill>
              <a:latin typeface="NanumGothic ExtraBold"/>
              <a:ea typeface="NanumGothic ExtraBold"/>
              <a:cs typeface="NanumGothic ExtraBold"/>
              <a:sym typeface="NanumGothic ExtraBold"/>
            </a:endParaRPr>
          </a:p>
        </p:txBody>
      </p:sp>
      <p:sp>
        <p:nvSpPr>
          <p:cNvPr id="361" name="Google Shape;361;g25c16518f6f_12_96"/>
          <p:cNvSpPr txBox="1"/>
          <p:nvPr/>
        </p:nvSpPr>
        <p:spPr>
          <a:xfrm>
            <a:off x="447000" y="2356575"/>
            <a:ext cx="4083600" cy="24627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200000"/>
              </a:lnSpc>
              <a:spcBef>
                <a:spcPts val="0"/>
              </a:spcBef>
              <a:spcAft>
                <a:spcPts val="0"/>
              </a:spcAft>
              <a:buClr>
                <a:schemeClr val="dk1"/>
              </a:buClr>
              <a:buSzPts val="1400"/>
              <a:buFont typeface="Nanum Gothic"/>
              <a:buChar char="●"/>
            </a:pPr>
            <a:r>
              <a:rPr lang="ko-KR" i="0" u="none" strike="noStrike" cap="none">
                <a:solidFill>
                  <a:schemeClr val="dk1"/>
                </a:solidFill>
                <a:latin typeface="NanumGothic"/>
                <a:ea typeface="NanumGothic"/>
                <a:cs typeface="NanumGothic"/>
                <a:sym typeface="Nanum Gothic"/>
              </a:rPr>
              <a:t>id</a:t>
            </a:r>
            <a:r>
              <a:rPr lang="ko-KR">
                <a:solidFill>
                  <a:schemeClr val="dk1"/>
                </a:solidFill>
                <a:latin typeface="NanumGothic"/>
                <a:ea typeface="NanumGothic"/>
                <a:cs typeface="NanumGothic"/>
                <a:sym typeface="Nanum Gothic"/>
              </a:rPr>
              <a:t> : 질문 id</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question : 질문 텍스트</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titles : 질문의 답이 속한 문서 제목</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sentence : 정답들이 속한  문장 리스트</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context : 정답들이 속한 문단</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answers : 정답들로 구성된 리스트 </a:t>
            </a:r>
            <a:endParaRPr>
              <a:solidFill>
                <a:schemeClr val="dk1"/>
              </a:solidFill>
              <a:latin typeface="NanumGothic"/>
              <a:ea typeface="NanumGothic"/>
              <a:cs typeface="NanumGothic"/>
              <a:sym typeface="Nanum Gothic"/>
            </a:endParaRPr>
          </a:p>
        </p:txBody>
      </p:sp>
      <p:graphicFrame>
        <p:nvGraphicFramePr>
          <p:cNvPr id="362" name="Google Shape;362;g25c16518f6f_12_96"/>
          <p:cNvGraphicFramePr/>
          <p:nvPr/>
        </p:nvGraphicFramePr>
        <p:xfrm>
          <a:off x="4192100" y="2356575"/>
          <a:ext cx="7299775" cy="3639785"/>
        </p:xfrm>
        <a:graphic>
          <a:graphicData uri="http://schemas.openxmlformats.org/drawingml/2006/table">
            <a:tbl>
              <a:tblPr>
                <a:noFill/>
                <a:tableStyleId>{D5E03392-2553-4DD0-B48D-DFA86EE30FC2}</a:tableStyleId>
              </a:tblPr>
              <a:tblGrid>
                <a:gridCol w="969175">
                  <a:extLst>
                    <a:ext uri="{9D8B030D-6E8A-4147-A177-3AD203B41FA5}">
                      <a16:colId xmlns:a16="http://schemas.microsoft.com/office/drawing/2014/main" val="20000"/>
                    </a:ext>
                  </a:extLst>
                </a:gridCol>
                <a:gridCol w="6330600">
                  <a:extLst>
                    <a:ext uri="{9D8B030D-6E8A-4147-A177-3AD203B41FA5}">
                      <a16:colId xmlns:a16="http://schemas.microsoft.com/office/drawing/2014/main" val="20001"/>
                    </a:ext>
                  </a:extLst>
                </a:gridCol>
              </a:tblGrid>
              <a:tr h="308875">
                <a:tc>
                  <a:txBody>
                    <a:bodyPr/>
                    <a:lstStyle/>
                    <a:p>
                      <a:pPr marL="0" lvl="0" indent="0" algn="ctr" rtl="0">
                        <a:spcBef>
                          <a:spcPts val="0"/>
                        </a:spcBef>
                        <a:spcAft>
                          <a:spcPts val="0"/>
                        </a:spcAft>
                        <a:buNone/>
                      </a:pPr>
                      <a:r>
                        <a:rPr lang="ko-KR" sz="1200" b="1">
                          <a:latin typeface="NanumGothic"/>
                          <a:ea typeface="NanumGothic"/>
                          <a:cs typeface="NanumGothic"/>
                          <a:sym typeface="Nanum Gothic"/>
                        </a:rPr>
                        <a:t>id</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2126085010748850659</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0"/>
                  </a:ext>
                </a:extLst>
              </a:tr>
              <a:tr h="303075">
                <a:tc>
                  <a:txBody>
                    <a:bodyPr/>
                    <a:lstStyle/>
                    <a:p>
                      <a:pPr marL="0" lvl="0" indent="0" algn="ctr" rtl="0">
                        <a:spcBef>
                          <a:spcPts val="0"/>
                        </a:spcBef>
                        <a:spcAft>
                          <a:spcPts val="0"/>
                        </a:spcAft>
                        <a:buNone/>
                      </a:pPr>
                      <a:r>
                        <a:rPr lang="ko-KR" sz="1200" b="1">
                          <a:latin typeface="NanumGothic"/>
                          <a:ea typeface="NanumGothic"/>
                          <a:cs typeface="NanumGothic"/>
                          <a:sym typeface="Nanum Gothic"/>
                        </a:rPr>
                        <a:t>question</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when does season 5 of bates motel come out</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1"/>
                  </a:ext>
                </a:extLst>
              </a:tr>
              <a:tr h="334150">
                <a:tc>
                  <a:txBody>
                    <a:bodyPr/>
                    <a:lstStyle/>
                    <a:p>
                      <a:pPr marL="0" lvl="0" indent="0" algn="ctr" rtl="0">
                        <a:spcBef>
                          <a:spcPts val="0"/>
                        </a:spcBef>
                        <a:spcAft>
                          <a:spcPts val="0"/>
                        </a:spcAft>
                        <a:buNone/>
                      </a:pPr>
                      <a:r>
                        <a:rPr lang="ko-KR" sz="1200" b="1">
                          <a:latin typeface="NanumGothic"/>
                          <a:ea typeface="NanumGothic"/>
                          <a:cs typeface="NanumGothic"/>
                          <a:sym typeface="Nanum Gothic"/>
                        </a:rPr>
                        <a:t>titles</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Bates Motel (season 5)</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2"/>
                  </a:ext>
                </a:extLst>
              </a:tr>
              <a:tr h="530975">
                <a:tc>
                  <a:txBody>
                    <a:bodyPr/>
                    <a:lstStyle/>
                    <a:p>
                      <a:pPr marL="0" lvl="0" indent="0" algn="ctr" rtl="0">
                        <a:spcBef>
                          <a:spcPts val="0"/>
                        </a:spcBef>
                        <a:spcAft>
                          <a:spcPts val="0"/>
                        </a:spcAft>
                        <a:buNone/>
                      </a:pPr>
                      <a:r>
                        <a:rPr lang="ko-KR" sz="1200" b="1">
                          <a:latin typeface="NanumGothic"/>
                          <a:ea typeface="NanumGothic"/>
                          <a:cs typeface="NanumGothic"/>
                          <a:sym typeface="Nanum Gothic"/>
                        </a:rPr>
                        <a:t>sentence</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 The fifth and final season of "Bates Motel" premiered on </a:t>
                      </a:r>
                      <a:r>
                        <a:rPr lang="ko-KR" sz="1200" b="1">
                          <a:highlight>
                            <a:srgbClr val="FFF2CC"/>
                          </a:highlight>
                          <a:latin typeface="NanumGothic"/>
                          <a:ea typeface="NanumGothic"/>
                          <a:cs typeface="NanumGothic"/>
                          <a:sym typeface="Nanum Gothic"/>
                        </a:rPr>
                        <a:t>February 20, 2017</a:t>
                      </a:r>
                      <a:r>
                        <a:rPr lang="ko-KR" sz="1200">
                          <a:latin typeface="NanumGothic"/>
                          <a:ea typeface="NanumGothic"/>
                          <a:cs typeface="NanumGothic"/>
                          <a:sym typeface="Nanum Gothic"/>
                        </a:rPr>
                        <a:t>, and concluded on April 24, 2017.']</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3"/>
                  </a:ext>
                </a:extLst>
              </a:tr>
              <a:tr h="1090400">
                <a:tc>
                  <a:txBody>
                    <a:bodyPr/>
                    <a:lstStyle/>
                    <a:p>
                      <a:pPr marL="0" lvl="0" indent="0" algn="ctr" rtl="0">
                        <a:spcBef>
                          <a:spcPts val="0"/>
                        </a:spcBef>
                        <a:spcAft>
                          <a:spcPts val="0"/>
                        </a:spcAft>
                        <a:buNone/>
                      </a:pPr>
                      <a:r>
                        <a:rPr lang="ko-KR" sz="1200" b="1">
                          <a:latin typeface="NanumGothic"/>
                          <a:ea typeface="NanumGothic"/>
                          <a:cs typeface="NanumGothic"/>
                          <a:sym typeface="Nanum Gothic"/>
                        </a:rPr>
                        <a:t>context</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b="1">
                          <a:latin typeface="NanumGothic"/>
                          <a:ea typeface="NanumGothic"/>
                          <a:cs typeface="NanumGothic"/>
                          <a:sym typeface="Nanum Gothic"/>
                        </a:rPr>
                        <a:t>' </a:t>
                      </a:r>
                      <a:r>
                        <a:rPr lang="ko-KR" sz="1200" b="1">
                          <a:solidFill>
                            <a:srgbClr val="352197"/>
                          </a:solidFill>
                          <a:latin typeface="NanumGothic"/>
                          <a:ea typeface="NanumGothic"/>
                          <a:cs typeface="NanumGothic"/>
                          <a:sym typeface="Nanum Gothic"/>
                        </a:rPr>
                        <a:t>The fifth and final season of "Bates Motel" premiered on </a:t>
                      </a:r>
                      <a:r>
                        <a:rPr lang="ko-KR" sz="1200" b="1">
                          <a:solidFill>
                            <a:srgbClr val="352197"/>
                          </a:solidFill>
                          <a:highlight>
                            <a:srgbClr val="FFF2CC"/>
                          </a:highlight>
                          <a:latin typeface="NanumGothic"/>
                          <a:ea typeface="NanumGothic"/>
                          <a:cs typeface="NanumGothic"/>
                          <a:sym typeface="Nanum Gothic"/>
                        </a:rPr>
                        <a:t>February 20, 2017</a:t>
                      </a:r>
                      <a:r>
                        <a:rPr lang="ko-KR" sz="1200" b="1">
                          <a:solidFill>
                            <a:srgbClr val="352197"/>
                          </a:solidFill>
                          <a:latin typeface="NanumGothic"/>
                          <a:ea typeface="NanumGothic"/>
                          <a:cs typeface="NanumGothic"/>
                          <a:sym typeface="Nanum Gothic"/>
                        </a:rPr>
                        <a:t>, and concluded on April 24, 2017.</a:t>
                      </a:r>
                      <a:r>
                        <a:rPr lang="ko-KR" sz="1200" b="1">
                          <a:latin typeface="NanumGothic"/>
                          <a:ea typeface="NanumGothic"/>
                          <a:cs typeface="NanumGothic"/>
                          <a:sym typeface="Nanum Gothic"/>
                        </a:rPr>
                        <a:t> </a:t>
                      </a:r>
                      <a:r>
                        <a:rPr lang="ko-KR" sz="1200">
                          <a:latin typeface="NanumGothic"/>
                          <a:ea typeface="NanumGothic"/>
                          <a:cs typeface="NanumGothic"/>
                          <a:sym typeface="Nanum Gothic"/>
                        </a:rPr>
                        <a:t>The season consisted of 10 episodes and aired on Mondays at 10 p.m. ET/PT on A&amp;E. The series itself is described as a "contemporary prequel" to the 1960 film "Psycho", following the life of Norman Bates and his mother Norma prior to the events portrayed in the Hitchcock film. However, the final season of the series loosely adapts the plot of "Psycho". The series takes place in the fictional town of White Pine Bay, Oregon.'</a:t>
                      </a:r>
                      <a:endParaRPr sz="12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4"/>
                  </a:ext>
                </a:extLst>
              </a:tr>
              <a:tr h="530975">
                <a:tc>
                  <a:txBody>
                    <a:bodyPr/>
                    <a:lstStyle/>
                    <a:p>
                      <a:pPr marL="0" lvl="0" indent="0" algn="ctr" rtl="0">
                        <a:spcBef>
                          <a:spcPts val="0"/>
                        </a:spcBef>
                        <a:spcAft>
                          <a:spcPts val="0"/>
                        </a:spcAft>
                        <a:buNone/>
                      </a:pPr>
                      <a:r>
                        <a:rPr lang="ko-KR" sz="1200" b="1">
                          <a:latin typeface="NanumGothic"/>
                          <a:ea typeface="NanumGothic"/>
                          <a:cs typeface="NanumGothic"/>
                          <a:sym typeface="Nanum Gothic"/>
                        </a:rPr>
                        <a:t>answers </a:t>
                      </a:r>
                      <a:endParaRPr sz="12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200">
                          <a:latin typeface="NanumGothic"/>
                          <a:ea typeface="NanumGothic"/>
                          <a:cs typeface="NanumGothic"/>
                          <a:sym typeface="Nanum Gothic"/>
                        </a:rPr>
                        <a:t>[</a:t>
                      </a:r>
                      <a:r>
                        <a:rPr lang="ko-KR" sz="1200" b="1">
                          <a:solidFill>
                            <a:schemeClr val="dk1"/>
                          </a:solidFill>
                          <a:highlight>
                            <a:srgbClr val="FFF2CC"/>
                          </a:highlight>
                          <a:latin typeface="NanumGothic"/>
                          <a:ea typeface="NanumGothic"/>
                          <a:cs typeface="NanumGothic"/>
                          <a:sym typeface="Nanum Gothic"/>
                        </a:rPr>
                        <a:t>February 20, 2017</a:t>
                      </a:r>
                      <a:r>
                        <a:rPr lang="ko-KR" sz="1200">
                          <a:solidFill>
                            <a:schemeClr val="dk1"/>
                          </a:solidFill>
                          <a:latin typeface="NanumGothic"/>
                          <a:ea typeface="NanumGothic"/>
                          <a:cs typeface="NanumGothic"/>
                          <a:sym typeface="Nanum Gothic"/>
                        </a:rPr>
                        <a:t>]</a:t>
                      </a:r>
                      <a:endParaRPr sz="1200">
                        <a:solidFill>
                          <a:schemeClr val="dk1"/>
                        </a:solidFill>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363" name="Google Shape;363;g25c16518f6f_12_96"/>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364" name="Google Shape;364;g25c16518f6f_12_96"/>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12</a:t>
            </a:fld>
            <a:endParaRPr sz="900" b="1" i="0" u="none" strike="noStrike" cap="none">
              <a:solidFill>
                <a:srgbClr val="888888"/>
              </a:solidFill>
              <a:latin typeface="NanumGothic"/>
              <a:ea typeface="NanumGothic"/>
              <a:cs typeface="NanumGothic"/>
              <a:sym typeface="Nanum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25afe912d2b_1_5"/>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a:solidFill>
                  <a:schemeClr val="dk1"/>
                </a:solidFill>
              </a:rPr>
              <a:t>2.2. Baseline Model</a:t>
            </a:r>
            <a:endParaRPr sz="1100" b="0" i="0" u="none" strike="noStrike" cap="none">
              <a:solidFill>
                <a:schemeClr val="dk1"/>
              </a:solidFill>
              <a:latin typeface="Arial"/>
              <a:ea typeface="Arial"/>
              <a:cs typeface="Arial"/>
              <a:sym typeface="Arial"/>
            </a:endParaRPr>
          </a:p>
        </p:txBody>
      </p:sp>
      <p:pic>
        <p:nvPicPr>
          <p:cNvPr id="370" name="Google Shape;370;g25afe912d2b_1_5"/>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371" name="Google Shape;371;g25afe912d2b_1_5"/>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372" name="Google Shape;372;g25afe912d2b_1_5"/>
          <p:cNvSpPr txBox="1"/>
          <p:nvPr/>
        </p:nvSpPr>
        <p:spPr>
          <a:xfrm>
            <a:off x="371478" y="890850"/>
            <a:ext cx="44169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DensePhrases</a:t>
            </a:r>
            <a:endParaRPr sz="3000" i="0" u="none" strike="noStrike" cap="none">
              <a:solidFill>
                <a:srgbClr val="000000"/>
              </a:solidFill>
              <a:latin typeface="NanumGothic ExtraBold"/>
              <a:ea typeface="NanumGothic ExtraBold"/>
              <a:cs typeface="NanumGothic ExtraBold"/>
              <a:sym typeface="NanumGothic ExtraBold"/>
            </a:endParaRPr>
          </a:p>
        </p:txBody>
      </p:sp>
      <p:sp>
        <p:nvSpPr>
          <p:cNvPr id="373" name="Google Shape;373;g25afe912d2b_1_5"/>
          <p:cNvSpPr/>
          <p:nvPr/>
        </p:nvSpPr>
        <p:spPr>
          <a:xfrm>
            <a:off x="3301575" y="2139475"/>
            <a:ext cx="1741800" cy="12120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Query</a:t>
            </a:r>
            <a:endParaRPr sz="1800" b="1">
              <a:latin typeface="NanumGothic"/>
              <a:ea typeface="NanumGothic"/>
              <a:cs typeface="NanumGothic"/>
              <a:sym typeface="Nanum Gothic"/>
            </a:endParaRPr>
          </a:p>
          <a:p>
            <a:pPr marL="0" lvl="0" indent="0" algn="ctr" rtl="0">
              <a:spcBef>
                <a:spcPts val="0"/>
              </a:spcBef>
              <a:spcAft>
                <a:spcPts val="0"/>
              </a:spcAft>
              <a:buNone/>
            </a:pPr>
            <a:r>
              <a:rPr lang="ko-KR" sz="1800" b="1">
                <a:latin typeface="NanumGothic"/>
                <a:ea typeface="NanumGothic"/>
                <a:cs typeface="NanumGothic"/>
                <a:sym typeface="Nanum Gothic"/>
              </a:rPr>
              <a:t>Encoder</a:t>
            </a:r>
            <a:endParaRPr sz="1800" b="1">
              <a:latin typeface="NanumGothic"/>
              <a:ea typeface="NanumGothic"/>
              <a:cs typeface="NanumGothic"/>
              <a:sym typeface="Nanum Gothic"/>
            </a:endParaRPr>
          </a:p>
        </p:txBody>
      </p:sp>
      <p:sp>
        <p:nvSpPr>
          <p:cNvPr id="374" name="Google Shape;374;g25afe912d2b_1_5"/>
          <p:cNvSpPr/>
          <p:nvPr/>
        </p:nvSpPr>
        <p:spPr>
          <a:xfrm>
            <a:off x="3301588" y="4229375"/>
            <a:ext cx="1741800" cy="12120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Phrase</a:t>
            </a:r>
            <a:endParaRPr sz="1800" b="1">
              <a:latin typeface="NanumGothic"/>
              <a:ea typeface="NanumGothic"/>
              <a:cs typeface="NanumGothic"/>
              <a:sym typeface="Nanum Gothic"/>
            </a:endParaRPr>
          </a:p>
          <a:p>
            <a:pPr marL="0" lvl="0" indent="0" algn="ctr" rtl="0">
              <a:spcBef>
                <a:spcPts val="0"/>
              </a:spcBef>
              <a:spcAft>
                <a:spcPts val="0"/>
              </a:spcAft>
              <a:buNone/>
            </a:pPr>
            <a:r>
              <a:rPr lang="ko-KR" sz="1800" b="1">
                <a:latin typeface="NanumGothic"/>
                <a:ea typeface="NanumGothic"/>
                <a:cs typeface="NanumGothic"/>
                <a:sym typeface="Nanum Gothic"/>
              </a:rPr>
              <a:t>Encoder</a:t>
            </a:r>
            <a:endParaRPr sz="1800" b="1">
              <a:latin typeface="NanumGothic"/>
              <a:ea typeface="NanumGothic"/>
              <a:cs typeface="NanumGothic"/>
              <a:sym typeface="Nanum Gothic"/>
            </a:endParaRPr>
          </a:p>
        </p:txBody>
      </p:sp>
      <p:sp>
        <p:nvSpPr>
          <p:cNvPr id="375" name="Google Shape;375;g25afe912d2b_1_5"/>
          <p:cNvSpPr txBox="1"/>
          <p:nvPr/>
        </p:nvSpPr>
        <p:spPr>
          <a:xfrm>
            <a:off x="1064813" y="2529925"/>
            <a:ext cx="1352700" cy="431100"/>
          </a:xfrm>
          <a:prstGeom prst="rect">
            <a:avLst/>
          </a:prstGeom>
          <a:solidFill>
            <a:srgbClr val="C8EA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Query</a:t>
            </a:r>
            <a:endParaRPr sz="1600" b="1">
              <a:latin typeface="NanumGothic"/>
              <a:ea typeface="NanumGothic"/>
              <a:cs typeface="NanumGothic"/>
              <a:sym typeface="Nanum Gothic"/>
            </a:endParaRPr>
          </a:p>
        </p:txBody>
      </p:sp>
      <p:sp>
        <p:nvSpPr>
          <p:cNvPr id="376" name="Google Shape;376;g25afe912d2b_1_5"/>
          <p:cNvSpPr/>
          <p:nvPr/>
        </p:nvSpPr>
        <p:spPr>
          <a:xfrm>
            <a:off x="9612938" y="3286888"/>
            <a:ext cx="1352700" cy="1707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25afe912d2b_1_5"/>
          <p:cNvSpPr/>
          <p:nvPr/>
        </p:nvSpPr>
        <p:spPr>
          <a:xfrm>
            <a:off x="9612938" y="3511588"/>
            <a:ext cx="1352700" cy="1707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378" name="Google Shape;378;g25afe912d2b_1_5"/>
          <p:cNvSpPr/>
          <p:nvPr/>
        </p:nvSpPr>
        <p:spPr>
          <a:xfrm>
            <a:off x="9612938" y="3736288"/>
            <a:ext cx="1352700" cy="1707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379" name="Google Shape;379;g25afe912d2b_1_5"/>
          <p:cNvSpPr/>
          <p:nvPr/>
        </p:nvSpPr>
        <p:spPr>
          <a:xfrm>
            <a:off x="9612938" y="3960988"/>
            <a:ext cx="1352700" cy="1707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380" name="Google Shape;380;g25afe912d2b_1_5"/>
          <p:cNvSpPr txBox="1"/>
          <p:nvPr/>
        </p:nvSpPr>
        <p:spPr>
          <a:xfrm>
            <a:off x="9143425" y="4236113"/>
            <a:ext cx="2419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ko-KR" sz="1600" b="1">
                <a:solidFill>
                  <a:schemeClr val="dk1"/>
                </a:solidFill>
                <a:latin typeface="NanumGothic"/>
                <a:ea typeface="NanumGothic"/>
                <a:cs typeface="NanumGothic"/>
                <a:sym typeface="Nanum Gothic"/>
              </a:rPr>
              <a:t>source document</a:t>
            </a:r>
            <a:endParaRPr sz="1600" b="1">
              <a:latin typeface="NanumGothic"/>
              <a:ea typeface="NanumGothic"/>
              <a:cs typeface="NanumGothic"/>
              <a:sym typeface="Nanum Gothic"/>
            </a:endParaRPr>
          </a:p>
        </p:txBody>
      </p:sp>
      <p:cxnSp>
        <p:nvCxnSpPr>
          <p:cNvPr id="381" name="Google Shape;381;g25afe912d2b_1_5"/>
          <p:cNvCxnSpPr>
            <a:stCxn id="375" idx="3"/>
            <a:endCxn id="373" idx="1"/>
          </p:cNvCxnSpPr>
          <p:nvPr/>
        </p:nvCxnSpPr>
        <p:spPr>
          <a:xfrm>
            <a:off x="2417513" y="2745475"/>
            <a:ext cx="884100" cy="0"/>
          </a:xfrm>
          <a:prstGeom prst="straightConnector1">
            <a:avLst/>
          </a:prstGeom>
          <a:noFill/>
          <a:ln w="28575" cap="flat" cmpd="sng">
            <a:solidFill>
              <a:schemeClr val="dk1"/>
            </a:solidFill>
            <a:prstDash val="solid"/>
            <a:round/>
            <a:headEnd type="none" w="med" len="med"/>
            <a:tailEnd type="triangle" w="med" len="med"/>
          </a:ln>
        </p:spPr>
      </p:cxnSp>
      <p:cxnSp>
        <p:nvCxnSpPr>
          <p:cNvPr id="382" name="Google Shape;382;g25afe912d2b_1_5"/>
          <p:cNvCxnSpPr>
            <a:stCxn id="383" idx="3"/>
            <a:endCxn id="374" idx="1"/>
          </p:cNvCxnSpPr>
          <p:nvPr/>
        </p:nvCxnSpPr>
        <p:spPr>
          <a:xfrm>
            <a:off x="2417526" y="4835375"/>
            <a:ext cx="884100" cy="0"/>
          </a:xfrm>
          <a:prstGeom prst="straightConnector1">
            <a:avLst/>
          </a:prstGeom>
          <a:noFill/>
          <a:ln w="28575" cap="flat" cmpd="sng">
            <a:solidFill>
              <a:schemeClr val="dk1"/>
            </a:solidFill>
            <a:prstDash val="solid"/>
            <a:round/>
            <a:headEnd type="none" w="med" len="med"/>
            <a:tailEnd type="triangle" w="med" len="med"/>
          </a:ln>
        </p:spPr>
      </p:cxnSp>
      <p:sp>
        <p:nvSpPr>
          <p:cNvPr id="384" name="Google Shape;384;g25afe912d2b_1_5"/>
          <p:cNvSpPr txBox="1"/>
          <p:nvPr/>
        </p:nvSpPr>
        <p:spPr>
          <a:xfrm>
            <a:off x="7432963" y="3498675"/>
            <a:ext cx="1352700" cy="677100"/>
          </a:xfrm>
          <a:prstGeom prst="rect">
            <a:avLst/>
          </a:prstGeom>
          <a:solidFill>
            <a:srgbClr val="C8EA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Search</a:t>
            </a:r>
            <a:endParaRPr sz="1600" b="1">
              <a:latin typeface="NanumGothic"/>
              <a:ea typeface="NanumGothic"/>
              <a:cs typeface="NanumGothic"/>
              <a:sym typeface="Nanum Gothic"/>
            </a:endParaRPr>
          </a:p>
          <a:p>
            <a:pPr marL="0" lvl="0" indent="0" algn="ctr" rtl="0">
              <a:spcBef>
                <a:spcPts val="0"/>
              </a:spcBef>
              <a:spcAft>
                <a:spcPts val="0"/>
              </a:spcAft>
              <a:buNone/>
            </a:pPr>
            <a:r>
              <a:rPr lang="ko-KR" sz="1600" b="1">
                <a:latin typeface="NanumGothic"/>
                <a:ea typeface="NanumGothic"/>
                <a:cs typeface="NanumGothic"/>
                <a:sym typeface="Nanum Gothic"/>
              </a:rPr>
              <a:t>(MIPS)</a:t>
            </a:r>
            <a:endParaRPr sz="1600" b="1">
              <a:latin typeface="NanumGothic"/>
              <a:ea typeface="NanumGothic"/>
              <a:cs typeface="NanumGothic"/>
              <a:sym typeface="Nanum Gothic"/>
            </a:endParaRPr>
          </a:p>
        </p:txBody>
      </p:sp>
      <p:sp>
        <p:nvSpPr>
          <p:cNvPr id="385" name="Google Shape;385;g25afe912d2b_1_5"/>
          <p:cNvSpPr txBox="1"/>
          <p:nvPr/>
        </p:nvSpPr>
        <p:spPr>
          <a:xfrm>
            <a:off x="9581125" y="4771625"/>
            <a:ext cx="2539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a:solidFill>
                  <a:schemeClr val="dk1"/>
                </a:solidFill>
                <a:latin typeface="NanumGothic"/>
                <a:ea typeface="NanumGothic"/>
                <a:cs typeface="NanumGothic"/>
                <a:sym typeface="Nanum Gothic"/>
              </a:rPr>
              <a:t>Retrieval unit</a:t>
            </a:r>
            <a:endParaRPr sz="1600" b="1">
              <a:solidFill>
                <a:schemeClr val="dk1"/>
              </a:solidFill>
              <a:latin typeface="NanumGothic"/>
              <a:ea typeface="NanumGothic"/>
              <a:cs typeface="NanumGothic"/>
              <a:sym typeface="Nanum Gothic"/>
            </a:endParaRPr>
          </a:p>
          <a:p>
            <a:pPr marL="457200" lvl="0" indent="-330200" algn="l" rtl="0">
              <a:spcBef>
                <a:spcPts val="0"/>
              </a:spcBef>
              <a:spcAft>
                <a:spcPts val="0"/>
              </a:spcAft>
              <a:buClr>
                <a:schemeClr val="dk1"/>
              </a:buClr>
              <a:buSzPts val="1600"/>
              <a:buFont typeface="Nanum Gothic"/>
              <a:buChar char="●"/>
            </a:pPr>
            <a:r>
              <a:rPr lang="ko-KR" sz="1600" b="1">
                <a:solidFill>
                  <a:schemeClr val="dk1"/>
                </a:solidFill>
                <a:latin typeface="NanumGothic"/>
                <a:ea typeface="NanumGothic"/>
                <a:cs typeface="NanumGothic"/>
                <a:sym typeface="Nanum Gothic"/>
              </a:rPr>
              <a:t>phrase</a:t>
            </a:r>
            <a:endParaRPr sz="1600" b="1">
              <a:solidFill>
                <a:schemeClr val="dk1"/>
              </a:solidFill>
              <a:latin typeface="NanumGothic"/>
              <a:ea typeface="NanumGothic"/>
              <a:cs typeface="NanumGothic"/>
              <a:sym typeface="Nanum Gothic"/>
            </a:endParaRPr>
          </a:p>
          <a:p>
            <a:pPr marL="457200" lvl="0" indent="-330200" algn="l" rtl="0">
              <a:spcBef>
                <a:spcPts val="0"/>
              </a:spcBef>
              <a:spcAft>
                <a:spcPts val="0"/>
              </a:spcAft>
              <a:buClr>
                <a:schemeClr val="dk1"/>
              </a:buClr>
              <a:buSzPts val="1600"/>
              <a:buFont typeface="Nanum Gothic"/>
              <a:buChar char="●"/>
            </a:pPr>
            <a:r>
              <a:rPr lang="ko-KR" sz="1600" b="1">
                <a:solidFill>
                  <a:schemeClr val="dk1"/>
                </a:solidFill>
                <a:latin typeface="NanumGothic"/>
                <a:ea typeface="NanumGothic"/>
                <a:cs typeface="NanumGothic"/>
                <a:sym typeface="Nanum Gothic"/>
              </a:rPr>
              <a:t>sentence</a:t>
            </a:r>
            <a:endParaRPr sz="1600" b="1">
              <a:solidFill>
                <a:schemeClr val="dk1"/>
              </a:solidFill>
              <a:latin typeface="NanumGothic"/>
              <a:ea typeface="NanumGothic"/>
              <a:cs typeface="NanumGothic"/>
              <a:sym typeface="Nanum Gothic"/>
            </a:endParaRPr>
          </a:p>
          <a:p>
            <a:pPr marL="457200" lvl="0" indent="-330200" algn="l" rtl="0">
              <a:spcBef>
                <a:spcPts val="0"/>
              </a:spcBef>
              <a:spcAft>
                <a:spcPts val="0"/>
              </a:spcAft>
              <a:buClr>
                <a:schemeClr val="dk1"/>
              </a:buClr>
              <a:buSzPts val="1600"/>
              <a:buFont typeface="Nanum Gothic"/>
              <a:buChar char="●"/>
            </a:pPr>
            <a:r>
              <a:rPr lang="ko-KR" sz="1600" b="1">
                <a:solidFill>
                  <a:schemeClr val="dk1"/>
                </a:solidFill>
                <a:latin typeface="NanumGothic"/>
                <a:ea typeface="NanumGothic"/>
                <a:cs typeface="NanumGothic"/>
                <a:sym typeface="Nanum Gothic"/>
              </a:rPr>
              <a:t>paragraph</a:t>
            </a:r>
            <a:endParaRPr sz="1600" b="1">
              <a:solidFill>
                <a:schemeClr val="dk1"/>
              </a:solidFill>
              <a:latin typeface="NanumGothic"/>
              <a:ea typeface="NanumGothic"/>
              <a:cs typeface="NanumGothic"/>
              <a:sym typeface="Nanum Gothic"/>
            </a:endParaRPr>
          </a:p>
          <a:p>
            <a:pPr marL="457200" lvl="0" indent="-330200" algn="l" rtl="0">
              <a:spcBef>
                <a:spcPts val="0"/>
              </a:spcBef>
              <a:spcAft>
                <a:spcPts val="0"/>
              </a:spcAft>
              <a:buClr>
                <a:schemeClr val="dk1"/>
              </a:buClr>
              <a:buSzPts val="1600"/>
              <a:buFont typeface="Nanum Gothic"/>
              <a:buChar char="●"/>
            </a:pPr>
            <a:r>
              <a:rPr lang="ko-KR" sz="1600" b="1">
                <a:solidFill>
                  <a:schemeClr val="dk1"/>
                </a:solidFill>
                <a:latin typeface="NanumGothic"/>
                <a:ea typeface="NanumGothic"/>
                <a:cs typeface="NanumGothic"/>
                <a:sym typeface="Nanum Gothic"/>
              </a:rPr>
              <a:t>document</a:t>
            </a:r>
            <a:endParaRPr sz="1600" b="1">
              <a:solidFill>
                <a:schemeClr val="dk1"/>
              </a:solidFill>
              <a:latin typeface="NanumGothic"/>
              <a:ea typeface="NanumGothic"/>
              <a:cs typeface="NanumGothic"/>
              <a:sym typeface="Nanum Gothic"/>
            </a:endParaRPr>
          </a:p>
        </p:txBody>
      </p:sp>
      <p:pic>
        <p:nvPicPr>
          <p:cNvPr id="383" name="Google Shape;383;g25afe912d2b_1_5"/>
          <p:cNvPicPr preferRelativeResize="0"/>
          <p:nvPr/>
        </p:nvPicPr>
        <p:blipFill>
          <a:blip r:embed="rId4">
            <a:alphaModFix/>
          </a:blip>
          <a:stretch>
            <a:fillRect/>
          </a:stretch>
        </p:blipFill>
        <p:spPr>
          <a:xfrm>
            <a:off x="1064825" y="4058625"/>
            <a:ext cx="1352701" cy="1553500"/>
          </a:xfrm>
          <a:prstGeom prst="rect">
            <a:avLst/>
          </a:prstGeom>
          <a:noFill/>
          <a:ln>
            <a:noFill/>
          </a:ln>
        </p:spPr>
      </p:pic>
      <p:sp>
        <p:nvSpPr>
          <p:cNvPr id="386" name="Google Shape;386;g25afe912d2b_1_5"/>
          <p:cNvSpPr/>
          <p:nvPr/>
        </p:nvSpPr>
        <p:spPr>
          <a:xfrm>
            <a:off x="5643375" y="2490025"/>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1600" b="1">
                <a:latin typeface="NanumGothic"/>
                <a:ea typeface="NanumGothic"/>
                <a:cs typeface="NanumGothic"/>
                <a:sym typeface="Nanum Gothic"/>
              </a:rPr>
              <a:t>Query vector</a:t>
            </a:r>
            <a:endParaRPr sz="1600" b="1">
              <a:latin typeface="NanumGothic"/>
              <a:ea typeface="NanumGothic"/>
              <a:cs typeface="NanumGothic"/>
              <a:sym typeface="Nanum Gothic"/>
            </a:endParaRPr>
          </a:p>
        </p:txBody>
      </p:sp>
      <p:sp>
        <p:nvSpPr>
          <p:cNvPr id="387" name="Google Shape;387;g25afe912d2b_1_5"/>
          <p:cNvSpPr/>
          <p:nvPr/>
        </p:nvSpPr>
        <p:spPr>
          <a:xfrm>
            <a:off x="5643375" y="4579925"/>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1600" b="1">
                <a:latin typeface="NanumGothic"/>
                <a:ea typeface="NanumGothic"/>
                <a:cs typeface="NanumGothic"/>
                <a:sym typeface="Nanum Gothic"/>
              </a:rPr>
              <a:t>Phrase vector</a:t>
            </a:r>
            <a:endParaRPr sz="1600" b="1">
              <a:latin typeface="NanumGothic"/>
              <a:ea typeface="NanumGothic"/>
              <a:cs typeface="NanumGothic"/>
              <a:sym typeface="Nanum Gothic"/>
            </a:endParaRPr>
          </a:p>
        </p:txBody>
      </p:sp>
      <p:cxnSp>
        <p:nvCxnSpPr>
          <p:cNvPr id="388" name="Google Shape;388;g25afe912d2b_1_5"/>
          <p:cNvCxnSpPr>
            <a:endCxn id="384" idx="0"/>
          </p:cNvCxnSpPr>
          <p:nvPr/>
        </p:nvCxnSpPr>
        <p:spPr>
          <a:xfrm>
            <a:off x="7263913" y="2683275"/>
            <a:ext cx="845400" cy="815400"/>
          </a:xfrm>
          <a:prstGeom prst="bentConnector2">
            <a:avLst/>
          </a:prstGeom>
          <a:noFill/>
          <a:ln w="28575" cap="flat" cmpd="sng">
            <a:solidFill>
              <a:schemeClr val="dk1"/>
            </a:solidFill>
            <a:prstDash val="solid"/>
            <a:round/>
            <a:headEnd type="none" w="med" len="med"/>
            <a:tailEnd type="none" w="med" len="med"/>
          </a:ln>
        </p:spPr>
      </p:cxnSp>
      <p:cxnSp>
        <p:nvCxnSpPr>
          <p:cNvPr id="389" name="Google Shape;389;g25afe912d2b_1_5"/>
          <p:cNvCxnSpPr>
            <a:stCxn id="387" idx="3"/>
            <a:endCxn id="384" idx="2"/>
          </p:cNvCxnSpPr>
          <p:nvPr/>
        </p:nvCxnSpPr>
        <p:spPr>
          <a:xfrm rot="10800000" flipH="1">
            <a:off x="7239375" y="4175675"/>
            <a:ext cx="870000" cy="659700"/>
          </a:xfrm>
          <a:prstGeom prst="bentConnector2">
            <a:avLst/>
          </a:prstGeom>
          <a:noFill/>
          <a:ln w="28575" cap="flat" cmpd="sng">
            <a:solidFill>
              <a:schemeClr val="dk1"/>
            </a:solidFill>
            <a:prstDash val="solid"/>
            <a:round/>
            <a:headEnd type="none" w="med" len="med"/>
            <a:tailEnd type="none" w="med" len="med"/>
          </a:ln>
        </p:spPr>
      </p:cxnSp>
      <p:cxnSp>
        <p:nvCxnSpPr>
          <p:cNvPr id="390" name="Google Shape;390;g25afe912d2b_1_5"/>
          <p:cNvCxnSpPr>
            <a:stCxn id="373" idx="3"/>
            <a:endCxn id="386" idx="1"/>
          </p:cNvCxnSpPr>
          <p:nvPr/>
        </p:nvCxnSpPr>
        <p:spPr>
          <a:xfrm>
            <a:off x="5043375" y="2745475"/>
            <a:ext cx="600000" cy="0"/>
          </a:xfrm>
          <a:prstGeom prst="straightConnector1">
            <a:avLst/>
          </a:prstGeom>
          <a:noFill/>
          <a:ln w="28575" cap="flat" cmpd="sng">
            <a:solidFill>
              <a:schemeClr val="dk1"/>
            </a:solidFill>
            <a:prstDash val="solid"/>
            <a:round/>
            <a:headEnd type="none" w="med" len="med"/>
            <a:tailEnd type="triangle" w="med" len="med"/>
          </a:ln>
        </p:spPr>
      </p:cxnSp>
      <p:cxnSp>
        <p:nvCxnSpPr>
          <p:cNvPr id="391" name="Google Shape;391;g25afe912d2b_1_5"/>
          <p:cNvCxnSpPr>
            <a:stCxn id="374" idx="3"/>
            <a:endCxn id="387" idx="1"/>
          </p:cNvCxnSpPr>
          <p:nvPr/>
        </p:nvCxnSpPr>
        <p:spPr>
          <a:xfrm>
            <a:off x="5043388" y="4835375"/>
            <a:ext cx="600000" cy="0"/>
          </a:xfrm>
          <a:prstGeom prst="straightConnector1">
            <a:avLst/>
          </a:prstGeom>
          <a:noFill/>
          <a:ln w="28575" cap="flat" cmpd="sng">
            <a:solidFill>
              <a:schemeClr val="dk1"/>
            </a:solidFill>
            <a:prstDash val="solid"/>
            <a:round/>
            <a:headEnd type="none" w="med" len="med"/>
            <a:tailEnd type="triangle" w="med" len="med"/>
          </a:ln>
        </p:spPr>
      </p:cxnSp>
      <p:cxnSp>
        <p:nvCxnSpPr>
          <p:cNvPr id="392" name="Google Shape;392;g25afe912d2b_1_5"/>
          <p:cNvCxnSpPr>
            <a:endCxn id="378" idx="1"/>
          </p:cNvCxnSpPr>
          <p:nvPr/>
        </p:nvCxnSpPr>
        <p:spPr>
          <a:xfrm>
            <a:off x="8785538" y="3821638"/>
            <a:ext cx="827400" cy="0"/>
          </a:xfrm>
          <a:prstGeom prst="straightConnector1">
            <a:avLst/>
          </a:prstGeom>
          <a:noFill/>
          <a:ln w="28575" cap="flat" cmpd="sng">
            <a:solidFill>
              <a:schemeClr val="dk1"/>
            </a:solidFill>
            <a:prstDash val="solid"/>
            <a:round/>
            <a:headEnd type="none" w="med" len="med"/>
            <a:tailEnd type="triangle" w="med" len="med"/>
          </a:ln>
        </p:spPr>
      </p:cxnSp>
      <p:sp>
        <p:nvSpPr>
          <p:cNvPr id="393" name="Google Shape;393;g25afe912d2b_1_5"/>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394" name="Google Shape;394;g25afe912d2b_1_5"/>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13</a:t>
            </a:fld>
            <a:endParaRPr sz="900" b="1" i="0" u="none" strike="noStrike" cap="none">
              <a:solidFill>
                <a:srgbClr val="888888"/>
              </a:solidFill>
              <a:latin typeface="NanumGothic"/>
              <a:ea typeface="NanumGothic"/>
              <a:cs typeface="NanumGothic"/>
              <a:sym typeface="Nanum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8EAFF"/>
        </a:solidFill>
        <a:effectLst/>
      </p:bgPr>
    </p:bg>
    <p:spTree>
      <p:nvGrpSpPr>
        <p:cNvPr id="1" name="Shape 398"/>
        <p:cNvGrpSpPr/>
        <p:nvPr/>
      </p:nvGrpSpPr>
      <p:grpSpPr>
        <a:xfrm>
          <a:off x="0" y="0"/>
          <a:ext cx="0" cy="0"/>
          <a:chOff x="0" y="0"/>
          <a:chExt cx="0" cy="0"/>
        </a:xfrm>
      </p:grpSpPr>
      <p:sp>
        <p:nvSpPr>
          <p:cNvPr id="399" name="Google Shape;399;p7"/>
          <p:cNvSpPr txBox="1"/>
          <p:nvPr/>
        </p:nvSpPr>
        <p:spPr>
          <a:xfrm>
            <a:off x="278876" y="416688"/>
            <a:ext cx="68868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ko-KR" sz="5000">
                <a:solidFill>
                  <a:schemeClr val="dk1"/>
                </a:solidFill>
                <a:latin typeface="NanumGothic ExtraBold"/>
                <a:ea typeface="NanumGothic ExtraBold"/>
                <a:cs typeface="NanumGothic ExtraBold"/>
                <a:sym typeface="NanumGothic ExtraBold"/>
              </a:rPr>
              <a:t>3. Model &amp; Research</a:t>
            </a:r>
            <a:endParaRPr sz="5000" i="0" u="none" strike="noStrike" cap="none">
              <a:solidFill>
                <a:schemeClr val="dk1"/>
              </a:solidFill>
              <a:latin typeface="NanumGothic ExtraBold"/>
              <a:ea typeface="NanumGothic ExtraBold"/>
              <a:cs typeface="NanumGothic ExtraBold"/>
              <a:sym typeface="NanumGothic ExtraBold"/>
            </a:endParaRPr>
          </a:p>
        </p:txBody>
      </p:sp>
      <p:cxnSp>
        <p:nvCxnSpPr>
          <p:cNvPr id="400" name="Google Shape;400;p7"/>
          <p:cNvCxnSpPr/>
          <p:nvPr/>
        </p:nvCxnSpPr>
        <p:spPr>
          <a:xfrm>
            <a:off x="371475" y="3436686"/>
            <a:ext cx="11449050" cy="0"/>
          </a:xfrm>
          <a:prstGeom prst="straightConnector1">
            <a:avLst/>
          </a:prstGeom>
          <a:noFill/>
          <a:ln w="9525" cap="flat" cmpd="sng">
            <a:solidFill>
              <a:srgbClr val="7F7F7F"/>
            </a:solidFill>
            <a:prstDash val="solid"/>
            <a:miter lim="800000"/>
            <a:headEnd type="none" w="sm" len="sm"/>
            <a:tailEnd type="none" w="sm" len="sm"/>
          </a:ln>
        </p:spPr>
      </p:cxnSp>
      <p:sp>
        <p:nvSpPr>
          <p:cNvPr id="401" name="Google Shape;401;p7"/>
          <p:cNvSpPr txBox="1"/>
          <p:nvPr/>
        </p:nvSpPr>
        <p:spPr>
          <a:xfrm>
            <a:off x="289380" y="3525800"/>
            <a:ext cx="44265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43750"/>
              </a:lnSpc>
              <a:spcBef>
                <a:spcPts val="0"/>
              </a:spcBef>
              <a:spcAft>
                <a:spcPts val="0"/>
              </a:spcAft>
              <a:buClr>
                <a:srgbClr val="000000"/>
              </a:buClr>
              <a:buSzPts val="1600"/>
              <a:buFont typeface="Arial"/>
              <a:buNone/>
            </a:pPr>
            <a:r>
              <a:rPr lang="ko-KR" sz="1600" b="1">
                <a:solidFill>
                  <a:schemeClr val="dk1"/>
                </a:solidFill>
                <a:latin typeface="NanumGothic"/>
                <a:ea typeface="NanumGothic"/>
                <a:cs typeface="NanumGothic"/>
                <a:sym typeface="Nanum Gothic"/>
              </a:rPr>
              <a:t>QSFT(Query Side Fine-tuning)</a:t>
            </a:r>
            <a:endParaRPr sz="1600" b="1">
              <a:solidFill>
                <a:schemeClr val="dk1"/>
              </a:solidFill>
              <a:latin typeface="NanumGothic"/>
              <a:ea typeface="NanumGothic"/>
              <a:cs typeface="NanumGothic"/>
              <a:sym typeface="Nanum Gothic"/>
            </a:endParaRPr>
          </a:p>
          <a:p>
            <a:pPr marL="0" marR="0" lvl="0" indent="0" algn="l" rtl="0">
              <a:lnSpc>
                <a:spcPct val="143750"/>
              </a:lnSpc>
              <a:spcBef>
                <a:spcPts val="0"/>
              </a:spcBef>
              <a:spcAft>
                <a:spcPts val="0"/>
              </a:spcAft>
              <a:buClr>
                <a:srgbClr val="000000"/>
              </a:buClr>
              <a:buSzPts val="1600"/>
              <a:buFont typeface="Arial"/>
              <a:buNone/>
            </a:pPr>
            <a:r>
              <a:rPr lang="ko-KR" sz="1600" b="1">
                <a:solidFill>
                  <a:schemeClr val="dk1"/>
                </a:solidFill>
                <a:latin typeface="NanumGothic"/>
                <a:ea typeface="NanumGothic"/>
                <a:cs typeface="NanumGothic"/>
                <a:sym typeface="Nanum Gothic"/>
              </a:rPr>
              <a:t>Multi Unit Retrieval</a:t>
            </a:r>
            <a:endParaRPr sz="1600" b="1">
              <a:solidFill>
                <a:schemeClr val="dk1"/>
              </a:solidFill>
              <a:latin typeface="NanumGothic"/>
              <a:ea typeface="NanumGothic"/>
              <a:cs typeface="NanumGothic"/>
              <a:sym typeface="Nanum Gothic"/>
            </a:endParaRPr>
          </a:p>
        </p:txBody>
      </p:sp>
      <p:pic>
        <p:nvPicPr>
          <p:cNvPr id="402" name="Google Shape;402;p7"/>
          <p:cNvPicPr preferRelativeResize="0"/>
          <p:nvPr/>
        </p:nvPicPr>
        <p:blipFill rotWithShape="1">
          <a:blip r:embed="rId3">
            <a:alphaModFix/>
          </a:blip>
          <a:srcRect/>
          <a:stretch/>
        </p:blipFill>
        <p:spPr>
          <a:xfrm>
            <a:off x="371475" y="6435090"/>
            <a:ext cx="1166079" cy="170646"/>
          </a:xfrm>
          <a:prstGeom prst="rect">
            <a:avLst/>
          </a:prstGeom>
          <a:noFill/>
          <a:ln>
            <a:noFill/>
          </a:ln>
        </p:spPr>
      </p:pic>
      <p:cxnSp>
        <p:nvCxnSpPr>
          <p:cNvPr id="403" name="Google Shape;403;p7"/>
          <p:cNvCxnSpPr/>
          <p:nvPr/>
        </p:nvCxnSpPr>
        <p:spPr>
          <a:xfrm>
            <a:off x="371475" y="260350"/>
            <a:ext cx="11449050" cy="0"/>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5b060a6762_3_69"/>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a:solidFill>
                  <a:schemeClr val="dk1"/>
                </a:solidFill>
              </a:rPr>
              <a:t>3. Model &amp; Research</a:t>
            </a:r>
            <a:endParaRPr sz="1100" b="0" i="0" u="none" strike="noStrike" cap="none">
              <a:solidFill>
                <a:schemeClr val="dk1"/>
              </a:solidFill>
              <a:latin typeface="Arial"/>
              <a:ea typeface="Arial"/>
              <a:cs typeface="Arial"/>
              <a:sym typeface="Arial"/>
            </a:endParaRPr>
          </a:p>
        </p:txBody>
      </p:sp>
      <p:pic>
        <p:nvPicPr>
          <p:cNvPr id="409" name="Google Shape;409;g25b060a6762_3_69"/>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410" name="Google Shape;410;g25b060a6762_3_69"/>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411" name="Google Shape;411;g25b060a6762_3_69"/>
          <p:cNvSpPr/>
          <p:nvPr/>
        </p:nvSpPr>
        <p:spPr>
          <a:xfrm>
            <a:off x="3301575" y="2139475"/>
            <a:ext cx="1741800" cy="1212000"/>
          </a:xfrm>
          <a:prstGeom prst="roundRect">
            <a:avLst>
              <a:gd name="adj" fmla="val 16667"/>
            </a:avLst>
          </a:prstGeom>
          <a:solidFill>
            <a:schemeClr val="lt1"/>
          </a:solidFill>
          <a:ln w="3810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Query</a:t>
            </a:r>
            <a:endParaRPr sz="1800" b="1">
              <a:latin typeface="NanumGothic"/>
              <a:ea typeface="NanumGothic"/>
              <a:cs typeface="NanumGothic"/>
              <a:sym typeface="Nanum Gothic"/>
            </a:endParaRPr>
          </a:p>
          <a:p>
            <a:pPr marL="0" lvl="0" indent="0" algn="ctr" rtl="0">
              <a:spcBef>
                <a:spcPts val="0"/>
              </a:spcBef>
              <a:spcAft>
                <a:spcPts val="0"/>
              </a:spcAft>
              <a:buNone/>
            </a:pPr>
            <a:r>
              <a:rPr lang="ko-KR" sz="1800" b="1">
                <a:latin typeface="NanumGothic"/>
                <a:ea typeface="NanumGothic"/>
                <a:cs typeface="NanumGothic"/>
                <a:sym typeface="Nanum Gothic"/>
              </a:rPr>
              <a:t>Encoder</a:t>
            </a:r>
            <a:endParaRPr sz="1800" b="1">
              <a:latin typeface="NanumGothic"/>
              <a:ea typeface="NanumGothic"/>
              <a:cs typeface="NanumGothic"/>
              <a:sym typeface="Nanum Gothic"/>
            </a:endParaRPr>
          </a:p>
        </p:txBody>
      </p:sp>
      <p:sp>
        <p:nvSpPr>
          <p:cNvPr id="412" name="Google Shape;412;g25b060a6762_3_69"/>
          <p:cNvSpPr/>
          <p:nvPr/>
        </p:nvSpPr>
        <p:spPr>
          <a:xfrm>
            <a:off x="3301588" y="4229375"/>
            <a:ext cx="1741800" cy="12120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Phrase</a:t>
            </a:r>
            <a:endParaRPr sz="1800" b="1">
              <a:latin typeface="NanumGothic"/>
              <a:ea typeface="NanumGothic"/>
              <a:cs typeface="NanumGothic"/>
              <a:sym typeface="Nanum Gothic"/>
            </a:endParaRPr>
          </a:p>
          <a:p>
            <a:pPr marL="0" lvl="0" indent="0" algn="ctr" rtl="0">
              <a:spcBef>
                <a:spcPts val="0"/>
              </a:spcBef>
              <a:spcAft>
                <a:spcPts val="0"/>
              </a:spcAft>
              <a:buNone/>
            </a:pPr>
            <a:r>
              <a:rPr lang="ko-KR" sz="1800" b="1">
                <a:latin typeface="NanumGothic"/>
                <a:ea typeface="NanumGothic"/>
                <a:cs typeface="NanumGothic"/>
                <a:sym typeface="Nanum Gothic"/>
              </a:rPr>
              <a:t>Encoder</a:t>
            </a:r>
            <a:endParaRPr sz="1800" b="1">
              <a:latin typeface="NanumGothic"/>
              <a:ea typeface="NanumGothic"/>
              <a:cs typeface="NanumGothic"/>
              <a:sym typeface="Nanum Gothic"/>
            </a:endParaRPr>
          </a:p>
        </p:txBody>
      </p:sp>
      <p:sp>
        <p:nvSpPr>
          <p:cNvPr id="413" name="Google Shape;413;g25b060a6762_3_69"/>
          <p:cNvSpPr txBox="1"/>
          <p:nvPr/>
        </p:nvSpPr>
        <p:spPr>
          <a:xfrm>
            <a:off x="1064813" y="2529925"/>
            <a:ext cx="1352700" cy="431100"/>
          </a:xfrm>
          <a:prstGeom prst="rect">
            <a:avLst/>
          </a:prstGeom>
          <a:solidFill>
            <a:srgbClr val="C8EA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Query</a:t>
            </a:r>
            <a:endParaRPr sz="1600" b="1">
              <a:latin typeface="NanumGothic"/>
              <a:ea typeface="NanumGothic"/>
              <a:cs typeface="NanumGothic"/>
              <a:sym typeface="Nanum Gothic"/>
            </a:endParaRPr>
          </a:p>
        </p:txBody>
      </p:sp>
      <p:sp>
        <p:nvSpPr>
          <p:cNvPr id="414" name="Google Shape;414;g25b060a6762_3_69"/>
          <p:cNvSpPr/>
          <p:nvPr/>
        </p:nvSpPr>
        <p:spPr>
          <a:xfrm>
            <a:off x="9612938" y="3286888"/>
            <a:ext cx="1352700" cy="1707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25b060a6762_3_69"/>
          <p:cNvSpPr/>
          <p:nvPr/>
        </p:nvSpPr>
        <p:spPr>
          <a:xfrm>
            <a:off x="9612938" y="3511588"/>
            <a:ext cx="1352700" cy="1707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416" name="Google Shape;416;g25b060a6762_3_69"/>
          <p:cNvSpPr/>
          <p:nvPr/>
        </p:nvSpPr>
        <p:spPr>
          <a:xfrm>
            <a:off x="9612938" y="3736288"/>
            <a:ext cx="1352700" cy="1707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417" name="Google Shape;417;g25b060a6762_3_69"/>
          <p:cNvSpPr/>
          <p:nvPr/>
        </p:nvSpPr>
        <p:spPr>
          <a:xfrm>
            <a:off x="9612938" y="3960988"/>
            <a:ext cx="1352700" cy="1707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418" name="Google Shape;418;g25b060a6762_3_69"/>
          <p:cNvSpPr txBox="1"/>
          <p:nvPr/>
        </p:nvSpPr>
        <p:spPr>
          <a:xfrm>
            <a:off x="9143425" y="4236113"/>
            <a:ext cx="2419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ko-KR" sz="1600" b="1">
                <a:solidFill>
                  <a:schemeClr val="dk1"/>
                </a:solidFill>
                <a:latin typeface="NanumGothic"/>
                <a:ea typeface="NanumGothic"/>
                <a:cs typeface="NanumGothic"/>
                <a:sym typeface="Nanum Gothic"/>
              </a:rPr>
              <a:t>source document</a:t>
            </a:r>
            <a:endParaRPr sz="1600" b="1">
              <a:latin typeface="NanumGothic"/>
              <a:ea typeface="NanumGothic"/>
              <a:cs typeface="NanumGothic"/>
              <a:sym typeface="Nanum Gothic"/>
            </a:endParaRPr>
          </a:p>
        </p:txBody>
      </p:sp>
      <p:cxnSp>
        <p:nvCxnSpPr>
          <p:cNvPr id="419" name="Google Shape;419;g25b060a6762_3_69"/>
          <p:cNvCxnSpPr>
            <a:stCxn id="413" idx="3"/>
            <a:endCxn id="411" idx="1"/>
          </p:cNvCxnSpPr>
          <p:nvPr/>
        </p:nvCxnSpPr>
        <p:spPr>
          <a:xfrm>
            <a:off x="2417513" y="2745475"/>
            <a:ext cx="884100" cy="0"/>
          </a:xfrm>
          <a:prstGeom prst="straightConnector1">
            <a:avLst/>
          </a:prstGeom>
          <a:noFill/>
          <a:ln w="28575" cap="flat" cmpd="sng">
            <a:solidFill>
              <a:schemeClr val="dk1"/>
            </a:solidFill>
            <a:prstDash val="solid"/>
            <a:round/>
            <a:headEnd type="none" w="med" len="med"/>
            <a:tailEnd type="triangle" w="med" len="med"/>
          </a:ln>
        </p:spPr>
      </p:cxnSp>
      <p:cxnSp>
        <p:nvCxnSpPr>
          <p:cNvPr id="420" name="Google Shape;420;g25b060a6762_3_69"/>
          <p:cNvCxnSpPr>
            <a:stCxn id="421" idx="3"/>
            <a:endCxn id="412" idx="1"/>
          </p:cNvCxnSpPr>
          <p:nvPr/>
        </p:nvCxnSpPr>
        <p:spPr>
          <a:xfrm>
            <a:off x="2417526" y="4835375"/>
            <a:ext cx="884100" cy="0"/>
          </a:xfrm>
          <a:prstGeom prst="straightConnector1">
            <a:avLst/>
          </a:prstGeom>
          <a:noFill/>
          <a:ln w="28575" cap="flat" cmpd="sng">
            <a:solidFill>
              <a:schemeClr val="dk1"/>
            </a:solidFill>
            <a:prstDash val="solid"/>
            <a:round/>
            <a:headEnd type="none" w="med" len="med"/>
            <a:tailEnd type="triangle" w="med" len="med"/>
          </a:ln>
        </p:spPr>
      </p:cxnSp>
      <p:sp>
        <p:nvSpPr>
          <p:cNvPr id="422" name="Google Shape;422;g25b060a6762_3_69"/>
          <p:cNvSpPr txBox="1"/>
          <p:nvPr/>
        </p:nvSpPr>
        <p:spPr>
          <a:xfrm>
            <a:off x="7432963" y="3498675"/>
            <a:ext cx="1352700" cy="677100"/>
          </a:xfrm>
          <a:prstGeom prst="rect">
            <a:avLst/>
          </a:prstGeom>
          <a:solidFill>
            <a:srgbClr val="C8EAFF"/>
          </a:solidFill>
          <a:ln w="38100"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Search</a:t>
            </a:r>
            <a:endParaRPr sz="1600" b="1">
              <a:latin typeface="NanumGothic"/>
              <a:ea typeface="NanumGothic"/>
              <a:cs typeface="NanumGothic"/>
              <a:sym typeface="Nanum Gothic"/>
            </a:endParaRPr>
          </a:p>
          <a:p>
            <a:pPr marL="0" lvl="0" indent="0" algn="ctr" rtl="0">
              <a:spcBef>
                <a:spcPts val="0"/>
              </a:spcBef>
              <a:spcAft>
                <a:spcPts val="0"/>
              </a:spcAft>
              <a:buNone/>
            </a:pPr>
            <a:r>
              <a:rPr lang="ko-KR" sz="1600" b="1">
                <a:latin typeface="NanumGothic"/>
                <a:ea typeface="NanumGothic"/>
                <a:cs typeface="NanumGothic"/>
                <a:sym typeface="Nanum Gothic"/>
              </a:rPr>
              <a:t>(MIPS)</a:t>
            </a:r>
            <a:endParaRPr sz="1600" b="1">
              <a:latin typeface="NanumGothic"/>
              <a:ea typeface="NanumGothic"/>
              <a:cs typeface="NanumGothic"/>
              <a:sym typeface="Nanum Gothic"/>
            </a:endParaRPr>
          </a:p>
        </p:txBody>
      </p:sp>
      <p:sp>
        <p:nvSpPr>
          <p:cNvPr id="423" name="Google Shape;423;g25b060a6762_3_69"/>
          <p:cNvSpPr txBox="1"/>
          <p:nvPr/>
        </p:nvSpPr>
        <p:spPr>
          <a:xfrm>
            <a:off x="9581125" y="4771625"/>
            <a:ext cx="25395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600" b="1">
                <a:solidFill>
                  <a:schemeClr val="dk1"/>
                </a:solidFill>
                <a:latin typeface="NanumGothic"/>
                <a:ea typeface="NanumGothic"/>
                <a:cs typeface="NanumGothic"/>
                <a:sym typeface="Nanum Gothic"/>
              </a:rPr>
              <a:t>Retrieval unit</a:t>
            </a:r>
            <a:endParaRPr sz="1600" b="1">
              <a:solidFill>
                <a:schemeClr val="dk1"/>
              </a:solidFill>
              <a:latin typeface="NanumGothic"/>
              <a:ea typeface="NanumGothic"/>
              <a:cs typeface="NanumGothic"/>
              <a:sym typeface="Nanum Gothic"/>
            </a:endParaRPr>
          </a:p>
          <a:p>
            <a:pPr marL="457200" lvl="0" indent="-330200" algn="l" rtl="0">
              <a:spcBef>
                <a:spcPts val="0"/>
              </a:spcBef>
              <a:spcAft>
                <a:spcPts val="0"/>
              </a:spcAft>
              <a:buClr>
                <a:schemeClr val="dk1"/>
              </a:buClr>
              <a:buSzPts val="1600"/>
              <a:buFont typeface="Nanum Gothic"/>
              <a:buChar char="●"/>
            </a:pPr>
            <a:r>
              <a:rPr lang="ko-KR" sz="1600" b="1">
                <a:solidFill>
                  <a:schemeClr val="dk1"/>
                </a:solidFill>
                <a:latin typeface="NanumGothic"/>
                <a:ea typeface="NanumGothic"/>
                <a:cs typeface="NanumGothic"/>
                <a:sym typeface="Nanum Gothic"/>
              </a:rPr>
              <a:t>phrase</a:t>
            </a:r>
            <a:endParaRPr sz="1600" b="1">
              <a:solidFill>
                <a:schemeClr val="dk1"/>
              </a:solidFill>
              <a:latin typeface="NanumGothic"/>
              <a:ea typeface="NanumGothic"/>
              <a:cs typeface="NanumGothic"/>
              <a:sym typeface="Nanum Gothic"/>
            </a:endParaRPr>
          </a:p>
          <a:p>
            <a:pPr marL="457200" lvl="0" indent="-330200" algn="l" rtl="0">
              <a:spcBef>
                <a:spcPts val="0"/>
              </a:spcBef>
              <a:spcAft>
                <a:spcPts val="0"/>
              </a:spcAft>
              <a:buClr>
                <a:schemeClr val="dk1"/>
              </a:buClr>
              <a:buSzPts val="1600"/>
              <a:buFont typeface="Nanum Gothic"/>
              <a:buChar char="●"/>
            </a:pPr>
            <a:r>
              <a:rPr lang="ko-KR" sz="1600" b="1">
                <a:solidFill>
                  <a:schemeClr val="dk1"/>
                </a:solidFill>
                <a:latin typeface="NanumGothic"/>
                <a:ea typeface="NanumGothic"/>
                <a:cs typeface="NanumGothic"/>
                <a:sym typeface="Nanum Gothic"/>
              </a:rPr>
              <a:t>sentence</a:t>
            </a:r>
            <a:endParaRPr sz="1600" b="1">
              <a:solidFill>
                <a:schemeClr val="dk1"/>
              </a:solidFill>
              <a:latin typeface="NanumGothic"/>
              <a:ea typeface="NanumGothic"/>
              <a:cs typeface="NanumGothic"/>
              <a:sym typeface="Nanum Gothic"/>
            </a:endParaRPr>
          </a:p>
          <a:p>
            <a:pPr marL="457200" lvl="0" indent="-330200" algn="l" rtl="0">
              <a:spcBef>
                <a:spcPts val="0"/>
              </a:spcBef>
              <a:spcAft>
                <a:spcPts val="0"/>
              </a:spcAft>
              <a:buClr>
                <a:schemeClr val="dk1"/>
              </a:buClr>
              <a:buSzPts val="1600"/>
              <a:buFont typeface="Nanum Gothic"/>
              <a:buChar char="●"/>
            </a:pPr>
            <a:r>
              <a:rPr lang="ko-KR" sz="1600" b="1">
                <a:solidFill>
                  <a:schemeClr val="dk1"/>
                </a:solidFill>
                <a:latin typeface="NanumGothic"/>
                <a:ea typeface="NanumGothic"/>
                <a:cs typeface="NanumGothic"/>
                <a:sym typeface="Nanum Gothic"/>
              </a:rPr>
              <a:t>paragraph</a:t>
            </a:r>
            <a:endParaRPr sz="1600" b="1">
              <a:solidFill>
                <a:schemeClr val="dk1"/>
              </a:solidFill>
              <a:latin typeface="NanumGothic"/>
              <a:ea typeface="NanumGothic"/>
              <a:cs typeface="NanumGothic"/>
              <a:sym typeface="Nanum Gothic"/>
            </a:endParaRPr>
          </a:p>
          <a:p>
            <a:pPr marL="457200" lvl="0" indent="-330200" algn="l" rtl="0">
              <a:spcBef>
                <a:spcPts val="0"/>
              </a:spcBef>
              <a:spcAft>
                <a:spcPts val="0"/>
              </a:spcAft>
              <a:buClr>
                <a:schemeClr val="dk1"/>
              </a:buClr>
              <a:buSzPts val="1600"/>
              <a:buFont typeface="Nanum Gothic"/>
              <a:buChar char="●"/>
            </a:pPr>
            <a:r>
              <a:rPr lang="ko-KR" sz="1600" b="1">
                <a:solidFill>
                  <a:schemeClr val="dk1"/>
                </a:solidFill>
                <a:latin typeface="NanumGothic"/>
                <a:ea typeface="NanumGothic"/>
                <a:cs typeface="NanumGothic"/>
                <a:sym typeface="Nanum Gothic"/>
              </a:rPr>
              <a:t>document</a:t>
            </a:r>
            <a:endParaRPr sz="1600" b="1">
              <a:solidFill>
                <a:schemeClr val="dk1"/>
              </a:solidFill>
              <a:latin typeface="NanumGothic"/>
              <a:ea typeface="NanumGothic"/>
              <a:cs typeface="NanumGothic"/>
              <a:sym typeface="Nanum Gothic"/>
            </a:endParaRPr>
          </a:p>
        </p:txBody>
      </p:sp>
      <p:pic>
        <p:nvPicPr>
          <p:cNvPr id="421" name="Google Shape;421;g25b060a6762_3_69"/>
          <p:cNvPicPr preferRelativeResize="0"/>
          <p:nvPr/>
        </p:nvPicPr>
        <p:blipFill>
          <a:blip r:embed="rId4">
            <a:alphaModFix/>
          </a:blip>
          <a:stretch>
            <a:fillRect/>
          </a:stretch>
        </p:blipFill>
        <p:spPr>
          <a:xfrm>
            <a:off x="1064825" y="4058625"/>
            <a:ext cx="1352701" cy="1553500"/>
          </a:xfrm>
          <a:prstGeom prst="rect">
            <a:avLst/>
          </a:prstGeom>
          <a:noFill/>
          <a:ln>
            <a:noFill/>
          </a:ln>
        </p:spPr>
      </p:pic>
      <p:sp>
        <p:nvSpPr>
          <p:cNvPr id="424" name="Google Shape;424;g25b060a6762_3_69"/>
          <p:cNvSpPr/>
          <p:nvPr/>
        </p:nvSpPr>
        <p:spPr>
          <a:xfrm>
            <a:off x="5643375" y="2490025"/>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1600" b="1">
                <a:latin typeface="NanumGothic"/>
                <a:ea typeface="NanumGothic"/>
                <a:cs typeface="NanumGothic"/>
                <a:sym typeface="Nanum Gothic"/>
              </a:rPr>
              <a:t>Query vector</a:t>
            </a:r>
            <a:endParaRPr sz="1600" b="1">
              <a:latin typeface="NanumGothic"/>
              <a:ea typeface="NanumGothic"/>
              <a:cs typeface="NanumGothic"/>
              <a:sym typeface="Nanum Gothic"/>
            </a:endParaRPr>
          </a:p>
        </p:txBody>
      </p:sp>
      <p:sp>
        <p:nvSpPr>
          <p:cNvPr id="425" name="Google Shape;425;g25b060a6762_3_69"/>
          <p:cNvSpPr/>
          <p:nvPr/>
        </p:nvSpPr>
        <p:spPr>
          <a:xfrm>
            <a:off x="5643375" y="4579925"/>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1600" b="1">
                <a:latin typeface="NanumGothic"/>
                <a:ea typeface="NanumGothic"/>
                <a:cs typeface="NanumGothic"/>
                <a:sym typeface="Nanum Gothic"/>
              </a:rPr>
              <a:t>Phrase vector</a:t>
            </a:r>
            <a:endParaRPr sz="1600" b="1">
              <a:latin typeface="NanumGothic"/>
              <a:ea typeface="NanumGothic"/>
              <a:cs typeface="NanumGothic"/>
              <a:sym typeface="Nanum Gothic"/>
            </a:endParaRPr>
          </a:p>
        </p:txBody>
      </p:sp>
      <p:cxnSp>
        <p:nvCxnSpPr>
          <p:cNvPr id="426" name="Google Shape;426;g25b060a6762_3_69"/>
          <p:cNvCxnSpPr>
            <a:endCxn id="422" idx="0"/>
          </p:cNvCxnSpPr>
          <p:nvPr/>
        </p:nvCxnSpPr>
        <p:spPr>
          <a:xfrm>
            <a:off x="7263913" y="2683275"/>
            <a:ext cx="845400" cy="815400"/>
          </a:xfrm>
          <a:prstGeom prst="bentConnector2">
            <a:avLst/>
          </a:prstGeom>
          <a:noFill/>
          <a:ln w="28575" cap="flat" cmpd="sng">
            <a:solidFill>
              <a:schemeClr val="dk1"/>
            </a:solidFill>
            <a:prstDash val="solid"/>
            <a:round/>
            <a:headEnd type="none" w="med" len="med"/>
            <a:tailEnd type="none" w="med" len="med"/>
          </a:ln>
        </p:spPr>
      </p:cxnSp>
      <p:cxnSp>
        <p:nvCxnSpPr>
          <p:cNvPr id="427" name="Google Shape;427;g25b060a6762_3_69"/>
          <p:cNvCxnSpPr>
            <a:stCxn id="425" idx="3"/>
            <a:endCxn id="422" idx="2"/>
          </p:cNvCxnSpPr>
          <p:nvPr/>
        </p:nvCxnSpPr>
        <p:spPr>
          <a:xfrm rot="10800000" flipH="1">
            <a:off x="7239375" y="4175675"/>
            <a:ext cx="870000" cy="659700"/>
          </a:xfrm>
          <a:prstGeom prst="bentConnector2">
            <a:avLst/>
          </a:prstGeom>
          <a:noFill/>
          <a:ln w="28575" cap="flat" cmpd="sng">
            <a:solidFill>
              <a:schemeClr val="dk1"/>
            </a:solidFill>
            <a:prstDash val="solid"/>
            <a:round/>
            <a:headEnd type="none" w="med" len="med"/>
            <a:tailEnd type="none" w="med" len="med"/>
          </a:ln>
        </p:spPr>
      </p:cxnSp>
      <p:cxnSp>
        <p:nvCxnSpPr>
          <p:cNvPr id="428" name="Google Shape;428;g25b060a6762_3_69"/>
          <p:cNvCxnSpPr>
            <a:stCxn id="411" idx="3"/>
            <a:endCxn id="424" idx="1"/>
          </p:cNvCxnSpPr>
          <p:nvPr/>
        </p:nvCxnSpPr>
        <p:spPr>
          <a:xfrm>
            <a:off x="5043375" y="2745475"/>
            <a:ext cx="600000" cy="0"/>
          </a:xfrm>
          <a:prstGeom prst="straightConnector1">
            <a:avLst/>
          </a:prstGeom>
          <a:noFill/>
          <a:ln w="28575" cap="flat" cmpd="sng">
            <a:solidFill>
              <a:schemeClr val="dk1"/>
            </a:solidFill>
            <a:prstDash val="solid"/>
            <a:round/>
            <a:headEnd type="none" w="med" len="med"/>
            <a:tailEnd type="triangle" w="med" len="med"/>
          </a:ln>
        </p:spPr>
      </p:cxnSp>
      <p:cxnSp>
        <p:nvCxnSpPr>
          <p:cNvPr id="429" name="Google Shape;429;g25b060a6762_3_69"/>
          <p:cNvCxnSpPr>
            <a:stCxn id="412" idx="3"/>
            <a:endCxn id="425" idx="1"/>
          </p:cNvCxnSpPr>
          <p:nvPr/>
        </p:nvCxnSpPr>
        <p:spPr>
          <a:xfrm>
            <a:off x="5043388" y="4835375"/>
            <a:ext cx="600000" cy="0"/>
          </a:xfrm>
          <a:prstGeom prst="straightConnector1">
            <a:avLst/>
          </a:prstGeom>
          <a:noFill/>
          <a:ln w="28575" cap="flat" cmpd="sng">
            <a:solidFill>
              <a:schemeClr val="dk1"/>
            </a:solidFill>
            <a:prstDash val="solid"/>
            <a:round/>
            <a:headEnd type="none" w="med" len="med"/>
            <a:tailEnd type="triangle" w="med" len="med"/>
          </a:ln>
        </p:spPr>
      </p:cxnSp>
      <p:cxnSp>
        <p:nvCxnSpPr>
          <p:cNvPr id="430" name="Google Shape;430;g25b060a6762_3_69"/>
          <p:cNvCxnSpPr>
            <a:endCxn id="416" idx="1"/>
          </p:cNvCxnSpPr>
          <p:nvPr/>
        </p:nvCxnSpPr>
        <p:spPr>
          <a:xfrm>
            <a:off x="8785538" y="3821638"/>
            <a:ext cx="827400" cy="0"/>
          </a:xfrm>
          <a:prstGeom prst="straightConnector1">
            <a:avLst/>
          </a:prstGeom>
          <a:noFill/>
          <a:ln w="28575" cap="flat" cmpd="sng">
            <a:solidFill>
              <a:schemeClr val="dk1"/>
            </a:solidFill>
            <a:prstDash val="solid"/>
            <a:round/>
            <a:headEnd type="none" w="med" len="med"/>
            <a:tailEnd type="triangle" w="med" len="med"/>
          </a:ln>
        </p:spPr>
      </p:cxnSp>
      <p:sp>
        <p:nvSpPr>
          <p:cNvPr id="431" name="Google Shape;431;g25b060a6762_3_69"/>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432" name="Google Shape;432;g25b060a6762_3_69"/>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15</a:t>
            </a:fld>
            <a:endParaRPr sz="900" b="1" i="0" u="none" strike="noStrike" cap="none">
              <a:solidFill>
                <a:srgbClr val="888888"/>
              </a:solidFill>
              <a:latin typeface="NanumGothic"/>
              <a:ea typeface="NanumGothic"/>
              <a:cs typeface="NanumGothic"/>
              <a:sym typeface="Nanum Gothic"/>
            </a:endParaRPr>
          </a:p>
        </p:txBody>
      </p:sp>
      <p:sp>
        <p:nvSpPr>
          <p:cNvPr id="433" name="Google Shape;433;g25b060a6762_3_69"/>
          <p:cNvSpPr txBox="1"/>
          <p:nvPr/>
        </p:nvSpPr>
        <p:spPr>
          <a:xfrm>
            <a:off x="4411225" y="861375"/>
            <a:ext cx="1352700" cy="615600"/>
          </a:xfrm>
          <a:prstGeom prst="rect">
            <a:avLst/>
          </a:prstGeom>
          <a:solidFill>
            <a:srgbClr val="FFF2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Query-side</a:t>
            </a:r>
            <a:endParaRPr b="1">
              <a:latin typeface="NanumGothic"/>
              <a:ea typeface="NanumGothic"/>
              <a:cs typeface="NanumGothic"/>
              <a:sym typeface="Nanum Gothic"/>
            </a:endParaRPr>
          </a:p>
          <a:p>
            <a:pPr marL="0" lvl="0" indent="0" algn="ctr" rtl="0">
              <a:spcBef>
                <a:spcPts val="0"/>
              </a:spcBef>
              <a:spcAft>
                <a:spcPts val="0"/>
              </a:spcAft>
              <a:buNone/>
            </a:pPr>
            <a:r>
              <a:rPr lang="ko-KR" b="1">
                <a:latin typeface="NanumGothic"/>
                <a:ea typeface="NanumGothic"/>
                <a:cs typeface="NanumGothic"/>
                <a:sym typeface="Nanum Gothic"/>
              </a:rPr>
              <a:t>fine-tuning</a:t>
            </a:r>
            <a:endParaRPr b="1">
              <a:latin typeface="NanumGothic"/>
              <a:ea typeface="NanumGothic"/>
              <a:cs typeface="NanumGothic"/>
              <a:sym typeface="Nanum Gothic"/>
            </a:endParaRPr>
          </a:p>
        </p:txBody>
      </p:sp>
      <p:sp>
        <p:nvSpPr>
          <p:cNvPr id="434" name="Google Shape;434;g25b060a6762_3_69"/>
          <p:cNvSpPr txBox="1"/>
          <p:nvPr/>
        </p:nvSpPr>
        <p:spPr>
          <a:xfrm>
            <a:off x="8487375" y="1461975"/>
            <a:ext cx="2091000" cy="510900"/>
          </a:xfrm>
          <a:prstGeom prst="rect">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b="1">
                <a:latin typeface="NanumGothic"/>
                <a:ea typeface="NanumGothic"/>
                <a:cs typeface="NanumGothic"/>
                <a:sym typeface="Nanum Gothic"/>
              </a:rPr>
              <a:t>Retrieval 알고리즘 수정</a:t>
            </a:r>
            <a:endParaRPr b="1">
              <a:latin typeface="NanumGothic"/>
              <a:ea typeface="NanumGothic"/>
              <a:cs typeface="NanumGothic"/>
              <a:sym typeface="Nanum Gothic"/>
            </a:endParaRPr>
          </a:p>
        </p:txBody>
      </p:sp>
      <p:cxnSp>
        <p:nvCxnSpPr>
          <p:cNvPr id="435" name="Google Shape;435;g25b060a6762_3_69"/>
          <p:cNvCxnSpPr>
            <a:stCxn id="433" idx="2"/>
            <a:endCxn id="411" idx="0"/>
          </p:cNvCxnSpPr>
          <p:nvPr/>
        </p:nvCxnSpPr>
        <p:spPr>
          <a:xfrm flipH="1">
            <a:off x="4172575" y="1476975"/>
            <a:ext cx="915000" cy="662400"/>
          </a:xfrm>
          <a:prstGeom prst="straightConnector1">
            <a:avLst/>
          </a:prstGeom>
          <a:noFill/>
          <a:ln w="19050" cap="flat" cmpd="sng">
            <a:solidFill>
              <a:schemeClr val="dk1"/>
            </a:solidFill>
            <a:prstDash val="dash"/>
            <a:round/>
            <a:headEnd type="none" w="med" len="med"/>
            <a:tailEnd type="none" w="med" len="med"/>
          </a:ln>
        </p:spPr>
      </p:cxnSp>
      <p:cxnSp>
        <p:nvCxnSpPr>
          <p:cNvPr id="436" name="Google Shape;436;g25b060a6762_3_69"/>
          <p:cNvCxnSpPr>
            <a:stCxn id="434" idx="2"/>
          </p:cNvCxnSpPr>
          <p:nvPr/>
        </p:nvCxnSpPr>
        <p:spPr>
          <a:xfrm flipH="1">
            <a:off x="9101475" y="1972875"/>
            <a:ext cx="431400" cy="1846500"/>
          </a:xfrm>
          <a:prstGeom prst="straightConnector1">
            <a:avLst/>
          </a:prstGeom>
          <a:noFill/>
          <a:ln w="19050" cap="flat" cmpd="sng">
            <a:solidFill>
              <a:schemeClr val="dk1"/>
            </a:solidFill>
            <a:prstDash val="dash"/>
            <a:round/>
            <a:headEnd type="none" w="med" len="med"/>
            <a:tailEnd type="none" w="med" len="med"/>
          </a:ln>
        </p:spPr>
      </p:cxnSp>
      <p:sp>
        <p:nvSpPr>
          <p:cNvPr id="437" name="Google Shape;437;g25b060a6762_3_69"/>
          <p:cNvSpPr/>
          <p:nvPr/>
        </p:nvSpPr>
        <p:spPr>
          <a:xfrm>
            <a:off x="1018325" y="3884800"/>
            <a:ext cx="4214100" cy="1966200"/>
          </a:xfrm>
          <a:prstGeom prst="roundRect">
            <a:avLst>
              <a:gd name="adj" fmla="val 16667"/>
            </a:avLst>
          </a:prstGeom>
          <a:noFill/>
          <a:ln w="9525" cap="flat" cmpd="sng">
            <a:solidFill>
              <a:srgbClr val="005CF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g25b060a6762_3_69"/>
          <p:cNvSpPr txBox="1"/>
          <p:nvPr/>
        </p:nvSpPr>
        <p:spPr>
          <a:xfrm>
            <a:off x="2341315" y="3504945"/>
            <a:ext cx="163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사전 indexing</a:t>
            </a:r>
            <a:endParaRPr b="1">
              <a:latin typeface="NanumGothic"/>
              <a:ea typeface="NanumGothic"/>
              <a:cs typeface="NanumGothic"/>
              <a:sym typeface="Nanum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g25ac1a266b9_7_64"/>
          <p:cNvSpPr txBox="1"/>
          <p:nvPr/>
        </p:nvSpPr>
        <p:spPr>
          <a:xfrm>
            <a:off x="294922" y="272300"/>
            <a:ext cx="4231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a:t>
            </a:r>
            <a:endParaRPr sz="1100" b="1" i="0" u="none" strike="noStrike" cap="none">
              <a:solidFill>
                <a:schemeClr val="dk1"/>
              </a:solidFill>
              <a:latin typeface="NanumGothic"/>
              <a:ea typeface="NanumGothic"/>
              <a:cs typeface="NanumGothic"/>
              <a:sym typeface="Nanum Gothic"/>
            </a:endParaRPr>
          </a:p>
        </p:txBody>
      </p:sp>
      <p:sp>
        <p:nvSpPr>
          <p:cNvPr id="444" name="Google Shape;444;g25ac1a266b9_7_64"/>
          <p:cNvSpPr txBox="1"/>
          <p:nvPr/>
        </p:nvSpPr>
        <p:spPr>
          <a:xfrm>
            <a:off x="371473" y="890850"/>
            <a:ext cx="9965100" cy="24339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4500">
                <a:solidFill>
                  <a:schemeClr val="dk1"/>
                </a:solidFill>
                <a:latin typeface="NanumGothic ExtraBold"/>
                <a:ea typeface="NanumGothic ExtraBold"/>
                <a:cs typeface="NanumGothic ExtraBold"/>
                <a:sym typeface="NanumGothic ExtraBold"/>
              </a:rPr>
              <a:t>3.1. QSFT (Query Side Fine-tuning)</a:t>
            </a:r>
            <a:endParaRPr sz="4500">
              <a:solidFill>
                <a:schemeClr val="dk1"/>
              </a:solidFill>
              <a:latin typeface="NanumGothic ExtraBold"/>
              <a:ea typeface="NanumGothic ExtraBold"/>
              <a:cs typeface="NanumGothic ExtraBold"/>
              <a:sym typeface="NanumGothic ExtraBold"/>
            </a:endParaRPr>
          </a:p>
          <a:p>
            <a:pPr marL="457200" lvl="0" indent="-381000" algn="l" rtl="0">
              <a:lnSpc>
                <a:spcPct val="137777"/>
              </a:lnSpc>
              <a:spcBef>
                <a:spcPts val="0"/>
              </a:spcBef>
              <a:spcAft>
                <a:spcPts val="0"/>
              </a:spcAft>
              <a:buClr>
                <a:schemeClr val="dk1"/>
              </a:buClr>
              <a:buSzPts val="2400"/>
              <a:buFont typeface="NanumGothic ExtraBold"/>
              <a:buChar char="●"/>
            </a:pPr>
            <a:r>
              <a:rPr lang="ko-KR" sz="2400">
                <a:solidFill>
                  <a:schemeClr val="dk1"/>
                </a:solidFill>
                <a:latin typeface="NanumGothic ExtraBold"/>
                <a:ea typeface="NanumGothic ExtraBold"/>
                <a:cs typeface="NanumGothic ExtraBold"/>
                <a:sym typeface="NanumGothic ExtraBold"/>
              </a:rPr>
              <a:t>Query loss의 단위</a:t>
            </a:r>
            <a:r>
              <a:rPr lang="ko-KR" sz="1600">
                <a:solidFill>
                  <a:schemeClr val="dk1"/>
                </a:solidFill>
                <a:latin typeface="NanumGothic"/>
                <a:ea typeface="NanumGothic"/>
                <a:cs typeface="NanumGothic"/>
                <a:sym typeface="Nanum Gothic"/>
              </a:rPr>
              <a:t> </a:t>
            </a:r>
            <a:r>
              <a:rPr lang="ko-KR" sz="2400">
                <a:solidFill>
                  <a:schemeClr val="dk1"/>
                </a:solidFill>
                <a:latin typeface="NanumGothic ExtraBold"/>
                <a:ea typeface="NanumGothic ExtraBold"/>
                <a:cs typeface="NanumGothic ExtraBold"/>
                <a:sym typeface="NanumGothic ExtraBold"/>
              </a:rPr>
              <a:t>변경</a:t>
            </a:r>
            <a:endParaRPr sz="2400">
              <a:solidFill>
                <a:schemeClr val="dk1"/>
              </a:solidFill>
              <a:latin typeface="NanumGothic ExtraBold"/>
              <a:ea typeface="NanumGothic ExtraBold"/>
              <a:cs typeface="NanumGothic ExtraBold"/>
              <a:sym typeface="NanumGothic ExtraBold"/>
            </a:endParaRPr>
          </a:p>
          <a:p>
            <a:pPr marL="457200" lvl="0" indent="-381000" algn="l" rtl="0">
              <a:lnSpc>
                <a:spcPct val="137777"/>
              </a:lnSpc>
              <a:spcBef>
                <a:spcPts val="0"/>
              </a:spcBef>
              <a:spcAft>
                <a:spcPts val="0"/>
              </a:spcAft>
              <a:buClr>
                <a:schemeClr val="dk1"/>
              </a:buClr>
              <a:buSzPts val="2400"/>
              <a:buFont typeface="NanumGothic ExtraBold"/>
              <a:buChar char="●"/>
            </a:pPr>
            <a:r>
              <a:rPr lang="ko-KR" sz="2400">
                <a:solidFill>
                  <a:schemeClr val="dk1"/>
                </a:solidFill>
                <a:latin typeface="NanumGothic ExtraBold"/>
                <a:ea typeface="NanumGothic ExtraBold"/>
                <a:cs typeface="NanumGothic ExtraBold"/>
                <a:sym typeface="NanumGothic ExtraBold"/>
              </a:rPr>
              <a:t>Loss의 구성 요소 추가</a:t>
            </a:r>
            <a:endParaRPr sz="2400">
              <a:solidFill>
                <a:schemeClr val="dk1"/>
              </a:solidFill>
              <a:latin typeface="NanumGothic ExtraBold"/>
              <a:ea typeface="NanumGothic ExtraBold"/>
              <a:cs typeface="NanumGothic ExtraBold"/>
              <a:sym typeface="NanumGothic ExtraBold"/>
            </a:endParaRPr>
          </a:p>
          <a:p>
            <a:pPr marL="457200" lvl="0" indent="-381000" algn="l" rtl="0">
              <a:lnSpc>
                <a:spcPct val="137777"/>
              </a:lnSpc>
              <a:spcBef>
                <a:spcPts val="0"/>
              </a:spcBef>
              <a:spcAft>
                <a:spcPts val="0"/>
              </a:spcAft>
              <a:buClr>
                <a:schemeClr val="dk1"/>
              </a:buClr>
              <a:buSzPts val="2400"/>
              <a:buFont typeface="NanumGothic ExtraBold"/>
              <a:buChar char="●"/>
            </a:pPr>
            <a:r>
              <a:rPr lang="ko-KR" sz="2400">
                <a:solidFill>
                  <a:schemeClr val="dk1"/>
                </a:solidFill>
                <a:latin typeface="NanumGothic ExtraBold"/>
                <a:ea typeface="NanumGothic ExtraBold"/>
                <a:cs typeface="NanumGothic ExtraBold"/>
                <a:sym typeface="NanumGothic ExtraBold"/>
              </a:rPr>
              <a:t>Knowledge Distillation</a:t>
            </a:r>
            <a:endParaRPr sz="2400">
              <a:solidFill>
                <a:schemeClr val="dk1"/>
              </a:solidFill>
              <a:latin typeface="NanumGothic ExtraBold"/>
              <a:ea typeface="NanumGothic ExtraBold"/>
              <a:cs typeface="NanumGothic ExtraBold"/>
              <a:sym typeface="NanumGothic ExtraBold"/>
            </a:endParaRPr>
          </a:p>
        </p:txBody>
      </p:sp>
      <p:pic>
        <p:nvPicPr>
          <p:cNvPr id="445" name="Google Shape;445;g25ac1a266b9_7_64"/>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446" name="Google Shape;446;g25ac1a266b9_7_64"/>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447" name="Google Shape;447;g25ac1a266b9_7_64"/>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448" name="Google Shape;448;g25ac1a266b9_7_64"/>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16</a:t>
            </a:fld>
            <a:endParaRPr sz="900" b="1" i="0" u="none" strike="noStrike" cap="none">
              <a:solidFill>
                <a:srgbClr val="888888"/>
              </a:solidFill>
              <a:latin typeface="NanumGothic"/>
              <a:ea typeface="NanumGothic"/>
              <a:cs typeface="Nanum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g25b09479055_7_2"/>
          <p:cNvPicPr preferRelativeResize="0"/>
          <p:nvPr/>
        </p:nvPicPr>
        <p:blipFill>
          <a:blip r:embed="rId3">
            <a:alphaModFix/>
          </a:blip>
          <a:stretch>
            <a:fillRect/>
          </a:stretch>
        </p:blipFill>
        <p:spPr>
          <a:xfrm>
            <a:off x="6615463" y="2784982"/>
            <a:ext cx="3863516" cy="994100"/>
          </a:xfrm>
          <a:prstGeom prst="rect">
            <a:avLst/>
          </a:prstGeom>
          <a:noFill/>
          <a:ln>
            <a:noFill/>
          </a:ln>
        </p:spPr>
      </p:pic>
      <p:pic>
        <p:nvPicPr>
          <p:cNvPr id="454" name="Google Shape;454;g25b09479055_7_2"/>
          <p:cNvPicPr preferRelativeResize="0"/>
          <p:nvPr/>
        </p:nvPicPr>
        <p:blipFill>
          <a:blip r:embed="rId4">
            <a:alphaModFix/>
          </a:blip>
          <a:stretch>
            <a:fillRect/>
          </a:stretch>
        </p:blipFill>
        <p:spPr>
          <a:xfrm>
            <a:off x="872650" y="2842674"/>
            <a:ext cx="5069644" cy="926150"/>
          </a:xfrm>
          <a:prstGeom prst="rect">
            <a:avLst/>
          </a:prstGeom>
          <a:noFill/>
          <a:ln>
            <a:noFill/>
          </a:ln>
        </p:spPr>
      </p:pic>
      <p:sp>
        <p:nvSpPr>
          <p:cNvPr id="455" name="Google Shape;455;g25b09479055_7_2"/>
          <p:cNvSpPr txBox="1"/>
          <p:nvPr/>
        </p:nvSpPr>
        <p:spPr>
          <a:xfrm>
            <a:off x="294918" y="272300"/>
            <a:ext cx="6145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Query loss의 단위 변경</a:t>
            </a:r>
            <a:endParaRPr sz="1100" b="1" i="0" u="none" strike="noStrike" cap="none">
              <a:solidFill>
                <a:schemeClr val="dk1"/>
              </a:solidFill>
              <a:latin typeface="NanumGothic"/>
              <a:ea typeface="NanumGothic"/>
              <a:cs typeface="NanumGothic"/>
              <a:sym typeface="Nanum Gothic"/>
            </a:endParaRPr>
          </a:p>
        </p:txBody>
      </p:sp>
      <p:pic>
        <p:nvPicPr>
          <p:cNvPr id="456" name="Google Shape;456;g25b09479055_7_2"/>
          <p:cNvPicPr preferRelativeResize="0"/>
          <p:nvPr/>
        </p:nvPicPr>
        <p:blipFill rotWithShape="1">
          <a:blip r:embed="rId5">
            <a:alphaModFix/>
          </a:blip>
          <a:srcRect/>
          <a:stretch/>
        </p:blipFill>
        <p:spPr>
          <a:xfrm>
            <a:off x="110875" y="6561140"/>
            <a:ext cx="1166079" cy="170646"/>
          </a:xfrm>
          <a:prstGeom prst="rect">
            <a:avLst/>
          </a:prstGeom>
          <a:noFill/>
          <a:ln>
            <a:noFill/>
          </a:ln>
        </p:spPr>
      </p:pic>
      <p:cxnSp>
        <p:nvCxnSpPr>
          <p:cNvPr id="457" name="Google Shape;457;g25b09479055_7_2"/>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458" name="Google Shape;458;g25b09479055_7_2"/>
          <p:cNvSpPr txBox="1"/>
          <p:nvPr/>
        </p:nvSpPr>
        <p:spPr>
          <a:xfrm>
            <a:off x="466175" y="1719950"/>
            <a:ext cx="779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b="1">
                <a:latin typeface="NanumGothic"/>
                <a:ea typeface="NanumGothic"/>
                <a:cs typeface="NanumGothic"/>
                <a:sym typeface="Nanum Gothic"/>
              </a:rPr>
              <a:t>QSFT 단계의 loss 수정</a:t>
            </a:r>
            <a:endParaRPr b="1">
              <a:latin typeface="NanumGothic"/>
              <a:ea typeface="NanumGothic"/>
              <a:cs typeface="NanumGothic"/>
              <a:sym typeface="Nanum Gothic"/>
            </a:endParaRPr>
          </a:p>
        </p:txBody>
      </p:sp>
      <p:sp>
        <p:nvSpPr>
          <p:cNvPr id="459" name="Google Shape;459;g25b09479055_7_2"/>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460" name="Google Shape;460;g25b09479055_7_2"/>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17</a:t>
            </a:fld>
            <a:endParaRPr sz="900" b="1" i="0" u="none" strike="noStrike" cap="none">
              <a:solidFill>
                <a:srgbClr val="888888"/>
              </a:solidFill>
              <a:latin typeface="NanumGothic"/>
              <a:ea typeface="NanumGothic"/>
              <a:cs typeface="NanumGothic"/>
              <a:sym typeface="Nanum Gothic"/>
            </a:endParaRPr>
          </a:p>
        </p:txBody>
      </p:sp>
      <p:sp>
        <p:nvSpPr>
          <p:cNvPr id="461" name="Google Shape;461;g25b09479055_7_2"/>
          <p:cNvSpPr txBox="1"/>
          <p:nvPr/>
        </p:nvSpPr>
        <p:spPr>
          <a:xfrm>
            <a:off x="480463" y="3094675"/>
            <a:ext cx="59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800" b="1"/>
              <a:t>1.</a:t>
            </a:r>
            <a:endParaRPr sz="1800" b="1"/>
          </a:p>
        </p:txBody>
      </p:sp>
      <p:sp>
        <p:nvSpPr>
          <p:cNvPr id="462" name="Google Shape;462;g25b09479055_7_2"/>
          <p:cNvSpPr txBox="1"/>
          <p:nvPr/>
        </p:nvSpPr>
        <p:spPr>
          <a:xfrm>
            <a:off x="6239023" y="3070350"/>
            <a:ext cx="59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800" b="1"/>
              <a:t>2.</a:t>
            </a:r>
            <a:endParaRPr sz="1800" b="1"/>
          </a:p>
        </p:txBody>
      </p:sp>
      <p:sp>
        <p:nvSpPr>
          <p:cNvPr id="463" name="Google Shape;463;g25b09479055_7_2"/>
          <p:cNvSpPr txBox="1"/>
          <p:nvPr/>
        </p:nvSpPr>
        <p:spPr>
          <a:xfrm>
            <a:off x="6239036" y="4653775"/>
            <a:ext cx="59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800" b="1"/>
              <a:t>4.</a:t>
            </a:r>
            <a:endParaRPr sz="1800" b="1"/>
          </a:p>
        </p:txBody>
      </p:sp>
      <p:sp>
        <p:nvSpPr>
          <p:cNvPr id="464" name="Google Shape;464;g25b09479055_7_2"/>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3.1.1. </a:t>
            </a:r>
            <a:r>
              <a:rPr lang="ko-KR" sz="3000" b="0" i="0" u="none" strike="noStrike" cap="none">
                <a:solidFill>
                  <a:schemeClr val="dk1"/>
                </a:solidFill>
                <a:latin typeface="NanumGothic ExtraBold"/>
                <a:ea typeface="NanumGothic ExtraBold"/>
                <a:cs typeface="NanumGothic ExtraBold"/>
                <a:sym typeface="NanumGothic ExtraBold"/>
              </a:rPr>
              <a:t>Query </a:t>
            </a:r>
            <a:r>
              <a:rPr lang="ko-KR" sz="3000">
                <a:solidFill>
                  <a:schemeClr val="dk1"/>
                </a:solidFill>
                <a:latin typeface="NanumGothic ExtraBold"/>
                <a:ea typeface="NanumGothic ExtraBold"/>
                <a:cs typeface="NanumGothic ExtraBold"/>
                <a:sym typeface="NanumGothic ExtraBold"/>
              </a:rPr>
              <a:t>loss의 단위 변경</a:t>
            </a:r>
            <a:endParaRPr sz="3000" b="0" i="0" u="none" strike="noStrike" cap="none">
              <a:solidFill>
                <a:srgbClr val="000000"/>
              </a:solidFill>
              <a:latin typeface="NanumGothic ExtraBold"/>
              <a:ea typeface="NanumGothic ExtraBold"/>
              <a:cs typeface="NanumGothic ExtraBold"/>
              <a:sym typeface="NanumGothic ExtraBold"/>
            </a:endParaRPr>
          </a:p>
        </p:txBody>
      </p:sp>
      <p:sp>
        <p:nvSpPr>
          <p:cNvPr id="465" name="Google Shape;465;g25b09479055_7_2"/>
          <p:cNvSpPr txBox="1"/>
          <p:nvPr/>
        </p:nvSpPr>
        <p:spPr>
          <a:xfrm>
            <a:off x="480475" y="4723575"/>
            <a:ext cx="596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sz="1800" b="1"/>
              <a:t>3.</a:t>
            </a:r>
            <a:endParaRPr sz="1800" b="1"/>
          </a:p>
        </p:txBody>
      </p:sp>
      <p:pic>
        <p:nvPicPr>
          <p:cNvPr id="466" name="Google Shape;466;g25b09479055_7_2"/>
          <p:cNvPicPr preferRelativeResize="0"/>
          <p:nvPr/>
        </p:nvPicPr>
        <p:blipFill>
          <a:blip r:embed="rId6">
            <a:alphaModFix/>
          </a:blip>
          <a:stretch>
            <a:fillRect/>
          </a:stretch>
        </p:blipFill>
        <p:spPr>
          <a:xfrm>
            <a:off x="884515" y="4538810"/>
            <a:ext cx="3863525" cy="839437"/>
          </a:xfrm>
          <a:prstGeom prst="rect">
            <a:avLst/>
          </a:prstGeom>
          <a:noFill/>
          <a:ln>
            <a:noFill/>
          </a:ln>
        </p:spPr>
      </p:pic>
      <p:pic>
        <p:nvPicPr>
          <p:cNvPr id="467" name="Google Shape;467;g25b09479055_7_2"/>
          <p:cNvPicPr preferRelativeResize="0"/>
          <p:nvPr/>
        </p:nvPicPr>
        <p:blipFill>
          <a:blip r:embed="rId7">
            <a:alphaModFix/>
          </a:blip>
          <a:stretch>
            <a:fillRect/>
          </a:stretch>
        </p:blipFill>
        <p:spPr>
          <a:xfrm>
            <a:off x="6639754" y="4451654"/>
            <a:ext cx="4232666" cy="839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237d29bf840_2_0"/>
          <p:cNvSpPr/>
          <p:nvPr/>
        </p:nvSpPr>
        <p:spPr>
          <a:xfrm>
            <a:off x="8232740" y="3007897"/>
            <a:ext cx="1416000" cy="129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4500">
                <a:latin typeface="NanumGothic ExtraBold"/>
                <a:ea typeface="NanumGothic ExtraBold"/>
                <a:cs typeface="NanumGothic ExtraBold"/>
                <a:sym typeface="NanumGothic ExtraBold"/>
              </a:rPr>
              <a:t>=?</a:t>
            </a:r>
            <a:endParaRPr sz="4500">
              <a:latin typeface="NanumGothic ExtraBold"/>
              <a:ea typeface="NanumGothic ExtraBold"/>
              <a:cs typeface="NanumGothic ExtraBold"/>
              <a:sym typeface="NanumGothic ExtraBold"/>
            </a:endParaRPr>
          </a:p>
        </p:txBody>
      </p:sp>
      <p:sp>
        <p:nvSpPr>
          <p:cNvPr id="473" name="Google Shape;473;g237d29bf840_2_0"/>
          <p:cNvSpPr txBox="1"/>
          <p:nvPr/>
        </p:nvSpPr>
        <p:spPr>
          <a:xfrm>
            <a:off x="185924" y="2388504"/>
            <a:ext cx="808500" cy="431100"/>
          </a:xfrm>
          <a:prstGeom prst="rect">
            <a:avLst/>
          </a:prstGeom>
          <a:solidFill>
            <a:srgbClr val="C8EAFF"/>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a:t>
            </a:r>
            <a:endParaRPr sz="1600" b="1" i="0" u="none" strike="noStrike" cap="none">
              <a:solidFill>
                <a:srgbClr val="000000"/>
              </a:solidFill>
              <a:latin typeface="NanumGothic"/>
              <a:ea typeface="NanumGothic"/>
              <a:cs typeface="NanumGothic"/>
              <a:sym typeface="Nanum Gothic"/>
            </a:endParaRPr>
          </a:p>
        </p:txBody>
      </p:sp>
      <p:pic>
        <p:nvPicPr>
          <p:cNvPr id="474" name="Google Shape;474;g237d29bf840_2_0"/>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475" name="Google Shape;475;g237d29bf840_2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476" name="Google Shape;476;g237d29bf840_2_0"/>
          <p:cNvSpPr/>
          <p:nvPr/>
        </p:nvSpPr>
        <p:spPr>
          <a:xfrm>
            <a:off x="1467974" y="2135775"/>
            <a:ext cx="1166100" cy="9147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Query</a:t>
            </a:r>
            <a:endParaRPr sz="18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Encoder</a:t>
            </a:r>
            <a:endParaRPr sz="1800" b="1" i="0" u="none" strike="noStrike" cap="none">
              <a:solidFill>
                <a:srgbClr val="000000"/>
              </a:solidFill>
              <a:latin typeface="NanumGothic"/>
              <a:ea typeface="NanumGothic"/>
              <a:cs typeface="NanumGothic"/>
              <a:sym typeface="Nanum Gothic"/>
            </a:endParaRPr>
          </a:p>
        </p:txBody>
      </p:sp>
      <p:sp>
        <p:nvSpPr>
          <p:cNvPr id="477" name="Google Shape;477;g237d29bf840_2_0"/>
          <p:cNvSpPr/>
          <p:nvPr/>
        </p:nvSpPr>
        <p:spPr>
          <a:xfrm>
            <a:off x="1467974" y="4225650"/>
            <a:ext cx="1166100" cy="9147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Phrase</a:t>
            </a:r>
            <a:endParaRPr sz="18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Encoder</a:t>
            </a:r>
            <a:endParaRPr sz="1800" b="1" i="0" u="none" strike="noStrike" cap="none">
              <a:solidFill>
                <a:srgbClr val="000000"/>
              </a:solidFill>
              <a:latin typeface="NanumGothic"/>
              <a:ea typeface="NanumGothic"/>
              <a:cs typeface="NanumGothic"/>
              <a:sym typeface="Nanum Gothic"/>
            </a:endParaRPr>
          </a:p>
        </p:txBody>
      </p:sp>
      <p:cxnSp>
        <p:nvCxnSpPr>
          <p:cNvPr id="478" name="Google Shape;478;g237d29bf840_2_0"/>
          <p:cNvCxnSpPr>
            <a:stCxn id="473" idx="3"/>
            <a:endCxn id="476" idx="1"/>
          </p:cNvCxnSpPr>
          <p:nvPr/>
        </p:nvCxnSpPr>
        <p:spPr>
          <a:xfrm rot="10800000" flipH="1">
            <a:off x="994424" y="2593254"/>
            <a:ext cx="473400" cy="10800"/>
          </a:xfrm>
          <a:prstGeom prst="straightConnector1">
            <a:avLst/>
          </a:prstGeom>
          <a:noFill/>
          <a:ln w="28575" cap="flat" cmpd="sng">
            <a:solidFill>
              <a:schemeClr val="dk1"/>
            </a:solidFill>
            <a:prstDash val="solid"/>
            <a:round/>
            <a:headEnd type="none" w="sm" len="sm"/>
            <a:tailEnd type="triangle" w="med" len="med"/>
          </a:ln>
        </p:spPr>
      </p:cxnSp>
      <p:cxnSp>
        <p:nvCxnSpPr>
          <p:cNvPr id="479" name="Google Shape;479;g237d29bf840_2_0"/>
          <p:cNvCxnSpPr>
            <a:stCxn id="480" idx="3"/>
            <a:endCxn id="477" idx="1"/>
          </p:cNvCxnSpPr>
          <p:nvPr/>
        </p:nvCxnSpPr>
        <p:spPr>
          <a:xfrm rot="10800000" flipH="1">
            <a:off x="1061973" y="4683087"/>
            <a:ext cx="405900" cy="1800"/>
          </a:xfrm>
          <a:prstGeom prst="straightConnector1">
            <a:avLst/>
          </a:prstGeom>
          <a:noFill/>
          <a:ln w="28575" cap="flat" cmpd="sng">
            <a:solidFill>
              <a:schemeClr val="dk1"/>
            </a:solidFill>
            <a:prstDash val="solid"/>
            <a:round/>
            <a:headEnd type="none" w="sm" len="sm"/>
            <a:tailEnd type="triangle" w="med" len="med"/>
          </a:ln>
        </p:spPr>
      </p:cxnSp>
      <p:sp>
        <p:nvSpPr>
          <p:cNvPr id="481" name="Google Shape;481;g237d29bf840_2_0"/>
          <p:cNvSpPr txBox="1"/>
          <p:nvPr/>
        </p:nvSpPr>
        <p:spPr>
          <a:xfrm>
            <a:off x="4307915" y="3299475"/>
            <a:ext cx="1200300" cy="677100"/>
          </a:xfrm>
          <a:prstGeom prst="rect">
            <a:avLst/>
          </a:prstGeom>
          <a:solidFill>
            <a:srgbClr val="C8EAFF"/>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Search</a:t>
            </a:r>
            <a:endParaRPr sz="16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(MIPS)</a:t>
            </a:r>
            <a:endParaRPr sz="1600" b="1" i="0" u="none" strike="noStrike" cap="none">
              <a:solidFill>
                <a:srgbClr val="000000"/>
              </a:solidFill>
              <a:latin typeface="NanumGothic"/>
              <a:ea typeface="NanumGothic"/>
              <a:cs typeface="NanumGothic"/>
              <a:sym typeface="Nanum Gothic"/>
            </a:endParaRPr>
          </a:p>
        </p:txBody>
      </p:sp>
      <p:sp>
        <p:nvSpPr>
          <p:cNvPr id="482" name="Google Shape;482;g237d29bf840_2_0"/>
          <p:cNvSpPr/>
          <p:nvPr/>
        </p:nvSpPr>
        <p:spPr>
          <a:xfrm>
            <a:off x="3107626" y="2337625"/>
            <a:ext cx="12003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 vector</a:t>
            </a:r>
            <a:endParaRPr sz="1600" b="1" i="0" u="none" strike="noStrike" cap="none">
              <a:solidFill>
                <a:srgbClr val="000000"/>
              </a:solidFill>
              <a:latin typeface="NanumGothic"/>
              <a:ea typeface="NanumGothic"/>
              <a:cs typeface="NanumGothic"/>
              <a:sym typeface="Nanum Gothic"/>
            </a:endParaRPr>
          </a:p>
        </p:txBody>
      </p:sp>
      <p:sp>
        <p:nvSpPr>
          <p:cNvPr id="483" name="Google Shape;483;g237d29bf840_2_0"/>
          <p:cNvSpPr/>
          <p:nvPr/>
        </p:nvSpPr>
        <p:spPr>
          <a:xfrm>
            <a:off x="3107626" y="4427525"/>
            <a:ext cx="12003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Phrase vector</a:t>
            </a:r>
            <a:endParaRPr sz="1600" b="1" i="0" u="none" strike="noStrike" cap="none">
              <a:solidFill>
                <a:srgbClr val="000000"/>
              </a:solidFill>
              <a:latin typeface="NanumGothic"/>
              <a:ea typeface="NanumGothic"/>
              <a:cs typeface="NanumGothic"/>
              <a:sym typeface="Nanum Gothic"/>
            </a:endParaRPr>
          </a:p>
        </p:txBody>
      </p:sp>
      <p:cxnSp>
        <p:nvCxnSpPr>
          <p:cNvPr id="484" name="Google Shape;484;g237d29bf840_2_0"/>
          <p:cNvCxnSpPr>
            <a:stCxn id="482" idx="3"/>
            <a:endCxn id="481" idx="0"/>
          </p:cNvCxnSpPr>
          <p:nvPr/>
        </p:nvCxnSpPr>
        <p:spPr>
          <a:xfrm>
            <a:off x="4307926" y="2593075"/>
            <a:ext cx="600000" cy="706500"/>
          </a:xfrm>
          <a:prstGeom prst="bentConnector2">
            <a:avLst/>
          </a:prstGeom>
          <a:noFill/>
          <a:ln w="28575" cap="flat" cmpd="sng">
            <a:solidFill>
              <a:schemeClr val="dk1"/>
            </a:solidFill>
            <a:prstDash val="solid"/>
            <a:round/>
            <a:headEnd type="none" w="sm" len="sm"/>
            <a:tailEnd type="none" w="sm" len="sm"/>
          </a:ln>
        </p:spPr>
      </p:cxnSp>
      <p:cxnSp>
        <p:nvCxnSpPr>
          <p:cNvPr id="485" name="Google Shape;485;g237d29bf840_2_0"/>
          <p:cNvCxnSpPr>
            <a:stCxn id="483" idx="3"/>
            <a:endCxn id="481" idx="2"/>
          </p:cNvCxnSpPr>
          <p:nvPr/>
        </p:nvCxnSpPr>
        <p:spPr>
          <a:xfrm rot="10800000" flipH="1">
            <a:off x="4307926" y="3976475"/>
            <a:ext cx="600000" cy="706500"/>
          </a:xfrm>
          <a:prstGeom prst="bentConnector2">
            <a:avLst/>
          </a:prstGeom>
          <a:noFill/>
          <a:ln w="28575" cap="flat" cmpd="sng">
            <a:solidFill>
              <a:schemeClr val="dk1"/>
            </a:solidFill>
            <a:prstDash val="solid"/>
            <a:round/>
            <a:headEnd type="none" w="sm" len="sm"/>
            <a:tailEnd type="none" w="sm" len="sm"/>
          </a:ln>
        </p:spPr>
      </p:cxnSp>
      <p:cxnSp>
        <p:nvCxnSpPr>
          <p:cNvPr id="486" name="Google Shape;486;g237d29bf840_2_0"/>
          <p:cNvCxnSpPr>
            <a:stCxn id="476" idx="3"/>
            <a:endCxn id="482" idx="1"/>
          </p:cNvCxnSpPr>
          <p:nvPr/>
        </p:nvCxnSpPr>
        <p:spPr>
          <a:xfrm>
            <a:off x="2634074" y="2593125"/>
            <a:ext cx="473700" cy="0"/>
          </a:xfrm>
          <a:prstGeom prst="straightConnector1">
            <a:avLst/>
          </a:prstGeom>
          <a:noFill/>
          <a:ln w="28575" cap="flat" cmpd="sng">
            <a:solidFill>
              <a:schemeClr val="dk1"/>
            </a:solidFill>
            <a:prstDash val="solid"/>
            <a:round/>
            <a:headEnd type="none" w="sm" len="sm"/>
            <a:tailEnd type="triangle" w="med" len="med"/>
          </a:ln>
        </p:spPr>
      </p:cxnSp>
      <p:cxnSp>
        <p:nvCxnSpPr>
          <p:cNvPr id="487" name="Google Shape;487;g237d29bf840_2_0"/>
          <p:cNvCxnSpPr>
            <a:stCxn id="477" idx="3"/>
            <a:endCxn id="483" idx="1"/>
          </p:cNvCxnSpPr>
          <p:nvPr/>
        </p:nvCxnSpPr>
        <p:spPr>
          <a:xfrm>
            <a:off x="2634074" y="4683000"/>
            <a:ext cx="473700" cy="0"/>
          </a:xfrm>
          <a:prstGeom prst="straightConnector1">
            <a:avLst/>
          </a:prstGeom>
          <a:noFill/>
          <a:ln w="28575" cap="flat" cmpd="sng">
            <a:solidFill>
              <a:schemeClr val="dk1"/>
            </a:solidFill>
            <a:prstDash val="solid"/>
            <a:round/>
            <a:headEnd type="none" w="sm" len="sm"/>
            <a:tailEnd type="triangle" w="med" len="med"/>
          </a:ln>
        </p:spPr>
      </p:cxnSp>
      <p:cxnSp>
        <p:nvCxnSpPr>
          <p:cNvPr id="488" name="Google Shape;488;g237d29bf840_2_0"/>
          <p:cNvCxnSpPr>
            <a:stCxn id="481" idx="3"/>
            <a:endCxn id="489" idx="1"/>
          </p:cNvCxnSpPr>
          <p:nvPr/>
        </p:nvCxnSpPr>
        <p:spPr>
          <a:xfrm>
            <a:off x="5508215" y="3638025"/>
            <a:ext cx="515100" cy="0"/>
          </a:xfrm>
          <a:prstGeom prst="straightConnector1">
            <a:avLst/>
          </a:prstGeom>
          <a:noFill/>
          <a:ln w="28575" cap="flat" cmpd="sng">
            <a:solidFill>
              <a:schemeClr val="dk1"/>
            </a:solidFill>
            <a:prstDash val="solid"/>
            <a:round/>
            <a:headEnd type="none" w="sm" len="sm"/>
            <a:tailEnd type="triangle" w="med" len="med"/>
          </a:ln>
        </p:spPr>
      </p:cxnSp>
      <p:sp>
        <p:nvSpPr>
          <p:cNvPr id="490" name="Google Shape;490;g237d29bf840_2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491" name="Google Shape;491;g237d29bf840_2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18</a:t>
            </a:fld>
            <a:endParaRPr sz="900" b="1" i="0" u="none" strike="noStrike" cap="none">
              <a:solidFill>
                <a:srgbClr val="888888"/>
              </a:solidFill>
              <a:latin typeface="NanumGothic"/>
              <a:ea typeface="NanumGothic"/>
              <a:cs typeface="NanumGothic"/>
              <a:sym typeface="Nanum Gothic"/>
            </a:endParaRPr>
          </a:p>
        </p:txBody>
      </p:sp>
      <p:sp>
        <p:nvSpPr>
          <p:cNvPr id="492" name="Google Shape;492;g237d29bf840_2_0"/>
          <p:cNvSpPr/>
          <p:nvPr/>
        </p:nvSpPr>
        <p:spPr>
          <a:xfrm>
            <a:off x="69975" y="4063975"/>
            <a:ext cx="2718000" cy="1290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g237d29bf840_2_0"/>
          <p:cNvSpPr txBox="1"/>
          <p:nvPr/>
        </p:nvSpPr>
        <p:spPr>
          <a:xfrm>
            <a:off x="702387" y="3700600"/>
            <a:ext cx="145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사전 indexing</a:t>
            </a:r>
            <a:endParaRPr b="1">
              <a:latin typeface="NanumGothic"/>
              <a:ea typeface="NanumGothic"/>
              <a:cs typeface="NanumGothic"/>
              <a:sym typeface="Nanum Gothic"/>
            </a:endParaRPr>
          </a:p>
        </p:txBody>
      </p:sp>
      <p:sp>
        <p:nvSpPr>
          <p:cNvPr id="489" name="Google Shape;489;g237d29bf840_2_0"/>
          <p:cNvSpPr/>
          <p:nvPr/>
        </p:nvSpPr>
        <p:spPr>
          <a:xfrm>
            <a:off x="6023256" y="3212293"/>
            <a:ext cx="2359800" cy="8514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phrase</a:t>
            </a:r>
            <a:endParaRPr sz="2500" b="1" i="0" u="none" strike="noStrike" cap="none">
              <a:solidFill>
                <a:srgbClr val="000000"/>
              </a:solidFill>
              <a:latin typeface="NanumGothic"/>
              <a:ea typeface="NanumGothic"/>
              <a:cs typeface="NanumGothic"/>
              <a:sym typeface="Nanum Gothic"/>
            </a:endParaRPr>
          </a:p>
        </p:txBody>
      </p:sp>
      <p:sp>
        <p:nvSpPr>
          <p:cNvPr id="494" name="Google Shape;494;g237d29bf840_2_0"/>
          <p:cNvSpPr txBox="1"/>
          <p:nvPr/>
        </p:nvSpPr>
        <p:spPr>
          <a:xfrm>
            <a:off x="371477" y="890850"/>
            <a:ext cx="111915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L_query</a:t>
            </a:r>
            <a:endParaRPr sz="3000" b="0" i="0" u="none" strike="noStrike" cap="none">
              <a:solidFill>
                <a:srgbClr val="000000"/>
              </a:solidFill>
              <a:latin typeface="NanumGothic ExtraBold"/>
              <a:ea typeface="NanumGothic ExtraBold"/>
              <a:cs typeface="NanumGothic ExtraBold"/>
              <a:sym typeface="NanumGothic ExtraBold"/>
            </a:endParaRPr>
          </a:p>
        </p:txBody>
      </p:sp>
      <p:sp>
        <p:nvSpPr>
          <p:cNvPr id="495" name="Google Shape;495;g237d29bf840_2_0"/>
          <p:cNvSpPr txBox="1"/>
          <p:nvPr/>
        </p:nvSpPr>
        <p:spPr>
          <a:xfrm>
            <a:off x="5914325" y="4394725"/>
            <a:ext cx="6052800" cy="166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추출된 phrase가 정답 phrase(gold phrase)와 일치하는지 여부를 계산하는 loss function</a:t>
            </a:r>
            <a:endParaRPr>
              <a:solidFill>
                <a:schemeClr val="dk1"/>
              </a:solidFill>
              <a:latin typeface="NanumGothic"/>
              <a:ea typeface="NanumGothic"/>
              <a:cs typeface="NanumGothic"/>
              <a:sym typeface="Nanum Gothic"/>
            </a:endParaRPr>
          </a:p>
          <a:p>
            <a:pPr marL="457200" marR="0" lvl="0" indent="-317500" algn="l" rtl="0">
              <a:lnSpc>
                <a:spcPct val="115000"/>
              </a:lnSpc>
              <a:spcBef>
                <a:spcPts val="120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정답 phrase의 document가 아닌 곳에서 추출하였더라도 phrase만 일치하다면 정답으로 간주</a:t>
            </a:r>
            <a:endParaRPr>
              <a:solidFill>
                <a:schemeClr val="dk1"/>
              </a:solidFill>
              <a:latin typeface="NanumGothic"/>
              <a:ea typeface="NanumGothic"/>
              <a:cs typeface="NanumGothic"/>
              <a:sym typeface="Nanum Gothic"/>
            </a:endParaRPr>
          </a:p>
        </p:txBody>
      </p:sp>
      <p:pic>
        <p:nvPicPr>
          <p:cNvPr id="480" name="Google Shape;480;g237d29bf840_2_0"/>
          <p:cNvPicPr preferRelativeResize="0"/>
          <p:nvPr/>
        </p:nvPicPr>
        <p:blipFill rotWithShape="1">
          <a:blip r:embed="rId4">
            <a:alphaModFix/>
          </a:blip>
          <a:srcRect/>
          <a:stretch/>
        </p:blipFill>
        <p:spPr>
          <a:xfrm>
            <a:off x="118424" y="4143087"/>
            <a:ext cx="943549" cy="1083599"/>
          </a:xfrm>
          <a:prstGeom prst="rect">
            <a:avLst/>
          </a:prstGeom>
          <a:noFill/>
          <a:ln>
            <a:noFill/>
          </a:ln>
        </p:spPr>
      </p:pic>
      <p:sp>
        <p:nvSpPr>
          <p:cNvPr id="496" name="Google Shape;496;g237d29bf840_2_0"/>
          <p:cNvSpPr/>
          <p:nvPr/>
        </p:nvSpPr>
        <p:spPr>
          <a:xfrm>
            <a:off x="9498381" y="3227318"/>
            <a:ext cx="2359800" cy="8514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gold</a:t>
            </a:r>
            <a:endParaRPr sz="2500" b="1">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phrase</a:t>
            </a:r>
            <a:endParaRPr sz="2500" b="1" i="0" u="none" strike="noStrike" cap="none">
              <a:solidFill>
                <a:srgbClr val="000000"/>
              </a:solidFill>
              <a:latin typeface="NanumGothic"/>
              <a:ea typeface="NanumGothic"/>
              <a:cs typeface="NanumGothic"/>
              <a:sym typeface="Nanum Gothic"/>
            </a:endParaRPr>
          </a:p>
        </p:txBody>
      </p:sp>
      <p:sp>
        <p:nvSpPr>
          <p:cNvPr id="497" name="Google Shape;497;g237d29bf840_2_0"/>
          <p:cNvSpPr txBox="1"/>
          <p:nvPr/>
        </p:nvSpPr>
        <p:spPr>
          <a:xfrm>
            <a:off x="294918" y="272300"/>
            <a:ext cx="6145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Query loss의 단위 변경</a:t>
            </a:r>
            <a:endParaRPr sz="1100" b="1" i="0" u="none" strike="noStrike" cap="none">
              <a:solidFill>
                <a:schemeClr val="dk1"/>
              </a:solidFill>
              <a:latin typeface="NanumGothic"/>
              <a:ea typeface="NanumGothic"/>
              <a:cs typeface="NanumGothic"/>
              <a:sym typeface="Nanum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237d29bf840_2_29"/>
          <p:cNvSpPr/>
          <p:nvPr/>
        </p:nvSpPr>
        <p:spPr>
          <a:xfrm>
            <a:off x="8232740" y="3007897"/>
            <a:ext cx="1416000" cy="129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4500">
                <a:solidFill>
                  <a:schemeClr val="dk1"/>
                </a:solidFill>
                <a:latin typeface="NanumGothic ExtraBold"/>
                <a:ea typeface="NanumGothic ExtraBold"/>
                <a:cs typeface="NanumGothic ExtraBold"/>
                <a:sym typeface="NanumGothic ExtraBold"/>
              </a:rPr>
              <a:t>∈?</a:t>
            </a:r>
            <a:endParaRPr sz="4500">
              <a:latin typeface="NanumGothic ExtraBold"/>
              <a:ea typeface="NanumGothic ExtraBold"/>
              <a:cs typeface="NanumGothic ExtraBold"/>
              <a:sym typeface="NanumGothic ExtraBold"/>
            </a:endParaRPr>
          </a:p>
        </p:txBody>
      </p:sp>
      <p:sp>
        <p:nvSpPr>
          <p:cNvPr id="503" name="Google Shape;503;g237d29bf840_2_29"/>
          <p:cNvSpPr txBox="1"/>
          <p:nvPr/>
        </p:nvSpPr>
        <p:spPr>
          <a:xfrm>
            <a:off x="185924" y="2388504"/>
            <a:ext cx="808500" cy="431100"/>
          </a:xfrm>
          <a:prstGeom prst="rect">
            <a:avLst/>
          </a:prstGeom>
          <a:solidFill>
            <a:srgbClr val="C8EAFF"/>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a:t>
            </a:r>
            <a:endParaRPr sz="1600" b="1" i="0" u="none" strike="noStrike" cap="none">
              <a:solidFill>
                <a:srgbClr val="000000"/>
              </a:solidFill>
              <a:latin typeface="NanumGothic"/>
              <a:ea typeface="NanumGothic"/>
              <a:cs typeface="NanumGothic"/>
              <a:sym typeface="Nanum Gothic"/>
            </a:endParaRPr>
          </a:p>
        </p:txBody>
      </p:sp>
      <p:pic>
        <p:nvPicPr>
          <p:cNvPr id="504" name="Google Shape;504;g237d29bf840_2_29"/>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505" name="Google Shape;505;g237d29bf840_2_29"/>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506" name="Google Shape;506;g237d29bf840_2_29"/>
          <p:cNvSpPr/>
          <p:nvPr/>
        </p:nvSpPr>
        <p:spPr>
          <a:xfrm>
            <a:off x="1467974" y="2135775"/>
            <a:ext cx="1166100" cy="9147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Query</a:t>
            </a:r>
            <a:endParaRPr sz="18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Encoder</a:t>
            </a:r>
            <a:endParaRPr sz="1800" b="1" i="0" u="none" strike="noStrike" cap="none">
              <a:solidFill>
                <a:srgbClr val="000000"/>
              </a:solidFill>
              <a:latin typeface="NanumGothic"/>
              <a:ea typeface="NanumGothic"/>
              <a:cs typeface="NanumGothic"/>
              <a:sym typeface="Nanum Gothic"/>
            </a:endParaRPr>
          </a:p>
        </p:txBody>
      </p:sp>
      <p:sp>
        <p:nvSpPr>
          <p:cNvPr id="507" name="Google Shape;507;g237d29bf840_2_29"/>
          <p:cNvSpPr/>
          <p:nvPr/>
        </p:nvSpPr>
        <p:spPr>
          <a:xfrm>
            <a:off x="1467974" y="4225650"/>
            <a:ext cx="1166100" cy="9147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Phrase</a:t>
            </a:r>
            <a:endParaRPr sz="18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Encoder</a:t>
            </a:r>
            <a:endParaRPr sz="1800" b="1" i="0" u="none" strike="noStrike" cap="none">
              <a:solidFill>
                <a:srgbClr val="000000"/>
              </a:solidFill>
              <a:latin typeface="NanumGothic"/>
              <a:ea typeface="NanumGothic"/>
              <a:cs typeface="NanumGothic"/>
              <a:sym typeface="Nanum Gothic"/>
            </a:endParaRPr>
          </a:p>
        </p:txBody>
      </p:sp>
      <p:cxnSp>
        <p:nvCxnSpPr>
          <p:cNvPr id="508" name="Google Shape;508;g237d29bf840_2_29"/>
          <p:cNvCxnSpPr>
            <a:stCxn id="503" idx="3"/>
            <a:endCxn id="506" idx="1"/>
          </p:cNvCxnSpPr>
          <p:nvPr/>
        </p:nvCxnSpPr>
        <p:spPr>
          <a:xfrm rot="10800000" flipH="1">
            <a:off x="994424" y="2593254"/>
            <a:ext cx="473400" cy="10800"/>
          </a:xfrm>
          <a:prstGeom prst="straightConnector1">
            <a:avLst/>
          </a:prstGeom>
          <a:noFill/>
          <a:ln w="28575" cap="flat" cmpd="sng">
            <a:solidFill>
              <a:schemeClr val="dk1"/>
            </a:solidFill>
            <a:prstDash val="solid"/>
            <a:round/>
            <a:headEnd type="none" w="sm" len="sm"/>
            <a:tailEnd type="triangle" w="med" len="med"/>
          </a:ln>
        </p:spPr>
      </p:cxnSp>
      <p:cxnSp>
        <p:nvCxnSpPr>
          <p:cNvPr id="509" name="Google Shape;509;g237d29bf840_2_29"/>
          <p:cNvCxnSpPr>
            <a:stCxn id="510" idx="3"/>
            <a:endCxn id="507" idx="1"/>
          </p:cNvCxnSpPr>
          <p:nvPr/>
        </p:nvCxnSpPr>
        <p:spPr>
          <a:xfrm rot="10800000" flipH="1">
            <a:off x="1061973" y="4683087"/>
            <a:ext cx="405900" cy="1800"/>
          </a:xfrm>
          <a:prstGeom prst="straightConnector1">
            <a:avLst/>
          </a:prstGeom>
          <a:noFill/>
          <a:ln w="28575" cap="flat" cmpd="sng">
            <a:solidFill>
              <a:schemeClr val="dk1"/>
            </a:solidFill>
            <a:prstDash val="solid"/>
            <a:round/>
            <a:headEnd type="none" w="sm" len="sm"/>
            <a:tailEnd type="triangle" w="med" len="med"/>
          </a:ln>
        </p:spPr>
      </p:cxnSp>
      <p:sp>
        <p:nvSpPr>
          <p:cNvPr id="511" name="Google Shape;511;g237d29bf840_2_29"/>
          <p:cNvSpPr txBox="1"/>
          <p:nvPr/>
        </p:nvSpPr>
        <p:spPr>
          <a:xfrm>
            <a:off x="4307915" y="3299475"/>
            <a:ext cx="1200300" cy="677100"/>
          </a:xfrm>
          <a:prstGeom prst="rect">
            <a:avLst/>
          </a:prstGeom>
          <a:solidFill>
            <a:srgbClr val="C8EAFF"/>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Search</a:t>
            </a:r>
            <a:endParaRPr sz="16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(MIPS)</a:t>
            </a:r>
            <a:endParaRPr sz="1600" b="1" i="0" u="none" strike="noStrike" cap="none">
              <a:solidFill>
                <a:srgbClr val="000000"/>
              </a:solidFill>
              <a:latin typeface="NanumGothic"/>
              <a:ea typeface="NanumGothic"/>
              <a:cs typeface="NanumGothic"/>
              <a:sym typeface="Nanum Gothic"/>
            </a:endParaRPr>
          </a:p>
        </p:txBody>
      </p:sp>
      <p:sp>
        <p:nvSpPr>
          <p:cNvPr id="512" name="Google Shape;512;g237d29bf840_2_29"/>
          <p:cNvSpPr/>
          <p:nvPr/>
        </p:nvSpPr>
        <p:spPr>
          <a:xfrm>
            <a:off x="3107626" y="2337625"/>
            <a:ext cx="12003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 vector</a:t>
            </a:r>
            <a:endParaRPr sz="1600" b="1" i="0" u="none" strike="noStrike" cap="none">
              <a:solidFill>
                <a:srgbClr val="000000"/>
              </a:solidFill>
              <a:latin typeface="NanumGothic"/>
              <a:ea typeface="NanumGothic"/>
              <a:cs typeface="NanumGothic"/>
              <a:sym typeface="Nanum Gothic"/>
            </a:endParaRPr>
          </a:p>
        </p:txBody>
      </p:sp>
      <p:sp>
        <p:nvSpPr>
          <p:cNvPr id="513" name="Google Shape;513;g237d29bf840_2_29"/>
          <p:cNvSpPr/>
          <p:nvPr/>
        </p:nvSpPr>
        <p:spPr>
          <a:xfrm>
            <a:off x="3107626" y="4427525"/>
            <a:ext cx="12003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Phrase vector</a:t>
            </a:r>
            <a:endParaRPr sz="1600" b="1" i="0" u="none" strike="noStrike" cap="none">
              <a:solidFill>
                <a:srgbClr val="000000"/>
              </a:solidFill>
              <a:latin typeface="NanumGothic"/>
              <a:ea typeface="NanumGothic"/>
              <a:cs typeface="NanumGothic"/>
              <a:sym typeface="Nanum Gothic"/>
            </a:endParaRPr>
          </a:p>
        </p:txBody>
      </p:sp>
      <p:cxnSp>
        <p:nvCxnSpPr>
          <p:cNvPr id="514" name="Google Shape;514;g237d29bf840_2_29"/>
          <p:cNvCxnSpPr>
            <a:stCxn id="512" idx="3"/>
            <a:endCxn id="511" idx="0"/>
          </p:cNvCxnSpPr>
          <p:nvPr/>
        </p:nvCxnSpPr>
        <p:spPr>
          <a:xfrm>
            <a:off x="4307926" y="2593075"/>
            <a:ext cx="600000" cy="706500"/>
          </a:xfrm>
          <a:prstGeom prst="bentConnector2">
            <a:avLst/>
          </a:prstGeom>
          <a:noFill/>
          <a:ln w="28575" cap="flat" cmpd="sng">
            <a:solidFill>
              <a:schemeClr val="dk1"/>
            </a:solidFill>
            <a:prstDash val="solid"/>
            <a:round/>
            <a:headEnd type="none" w="sm" len="sm"/>
            <a:tailEnd type="none" w="sm" len="sm"/>
          </a:ln>
        </p:spPr>
      </p:cxnSp>
      <p:cxnSp>
        <p:nvCxnSpPr>
          <p:cNvPr id="515" name="Google Shape;515;g237d29bf840_2_29"/>
          <p:cNvCxnSpPr>
            <a:stCxn id="513" idx="3"/>
            <a:endCxn id="511" idx="2"/>
          </p:cNvCxnSpPr>
          <p:nvPr/>
        </p:nvCxnSpPr>
        <p:spPr>
          <a:xfrm rot="10800000" flipH="1">
            <a:off x="4307926" y="3976475"/>
            <a:ext cx="600000" cy="706500"/>
          </a:xfrm>
          <a:prstGeom prst="bentConnector2">
            <a:avLst/>
          </a:prstGeom>
          <a:noFill/>
          <a:ln w="28575" cap="flat" cmpd="sng">
            <a:solidFill>
              <a:schemeClr val="dk1"/>
            </a:solidFill>
            <a:prstDash val="solid"/>
            <a:round/>
            <a:headEnd type="none" w="sm" len="sm"/>
            <a:tailEnd type="none" w="sm" len="sm"/>
          </a:ln>
        </p:spPr>
      </p:cxnSp>
      <p:cxnSp>
        <p:nvCxnSpPr>
          <p:cNvPr id="516" name="Google Shape;516;g237d29bf840_2_29"/>
          <p:cNvCxnSpPr>
            <a:stCxn id="506" idx="3"/>
            <a:endCxn id="512" idx="1"/>
          </p:cNvCxnSpPr>
          <p:nvPr/>
        </p:nvCxnSpPr>
        <p:spPr>
          <a:xfrm>
            <a:off x="2634074" y="2593125"/>
            <a:ext cx="473700" cy="0"/>
          </a:xfrm>
          <a:prstGeom prst="straightConnector1">
            <a:avLst/>
          </a:prstGeom>
          <a:noFill/>
          <a:ln w="28575" cap="flat" cmpd="sng">
            <a:solidFill>
              <a:schemeClr val="dk1"/>
            </a:solidFill>
            <a:prstDash val="solid"/>
            <a:round/>
            <a:headEnd type="none" w="sm" len="sm"/>
            <a:tailEnd type="triangle" w="med" len="med"/>
          </a:ln>
        </p:spPr>
      </p:cxnSp>
      <p:cxnSp>
        <p:nvCxnSpPr>
          <p:cNvPr id="517" name="Google Shape;517;g237d29bf840_2_29"/>
          <p:cNvCxnSpPr>
            <a:stCxn id="507" idx="3"/>
            <a:endCxn id="513" idx="1"/>
          </p:cNvCxnSpPr>
          <p:nvPr/>
        </p:nvCxnSpPr>
        <p:spPr>
          <a:xfrm>
            <a:off x="2634074" y="4683000"/>
            <a:ext cx="473700" cy="0"/>
          </a:xfrm>
          <a:prstGeom prst="straightConnector1">
            <a:avLst/>
          </a:prstGeom>
          <a:noFill/>
          <a:ln w="28575" cap="flat" cmpd="sng">
            <a:solidFill>
              <a:schemeClr val="dk1"/>
            </a:solidFill>
            <a:prstDash val="solid"/>
            <a:round/>
            <a:headEnd type="none" w="sm" len="sm"/>
            <a:tailEnd type="triangle" w="med" len="med"/>
          </a:ln>
        </p:spPr>
      </p:cxnSp>
      <p:cxnSp>
        <p:nvCxnSpPr>
          <p:cNvPr id="518" name="Google Shape;518;g237d29bf840_2_29"/>
          <p:cNvCxnSpPr>
            <a:stCxn id="511" idx="3"/>
            <a:endCxn id="519" idx="1"/>
          </p:cNvCxnSpPr>
          <p:nvPr/>
        </p:nvCxnSpPr>
        <p:spPr>
          <a:xfrm>
            <a:off x="5508215" y="3638025"/>
            <a:ext cx="515100" cy="0"/>
          </a:xfrm>
          <a:prstGeom prst="straightConnector1">
            <a:avLst/>
          </a:prstGeom>
          <a:noFill/>
          <a:ln w="28575" cap="flat" cmpd="sng">
            <a:solidFill>
              <a:schemeClr val="dk1"/>
            </a:solidFill>
            <a:prstDash val="solid"/>
            <a:round/>
            <a:headEnd type="none" w="sm" len="sm"/>
            <a:tailEnd type="triangle" w="med" len="med"/>
          </a:ln>
        </p:spPr>
      </p:cxnSp>
      <p:sp>
        <p:nvSpPr>
          <p:cNvPr id="520" name="Google Shape;520;g237d29bf840_2_29"/>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521" name="Google Shape;521;g237d29bf840_2_29"/>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19</a:t>
            </a:fld>
            <a:endParaRPr sz="900" b="1" i="0" u="none" strike="noStrike" cap="none">
              <a:solidFill>
                <a:srgbClr val="888888"/>
              </a:solidFill>
              <a:latin typeface="NanumGothic"/>
              <a:ea typeface="NanumGothic"/>
              <a:cs typeface="NanumGothic"/>
              <a:sym typeface="Nanum Gothic"/>
            </a:endParaRPr>
          </a:p>
        </p:txBody>
      </p:sp>
      <p:sp>
        <p:nvSpPr>
          <p:cNvPr id="522" name="Google Shape;522;g237d29bf840_2_29"/>
          <p:cNvSpPr/>
          <p:nvPr/>
        </p:nvSpPr>
        <p:spPr>
          <a:xfrm>
            <a:off x="69975" y="4063975"/>
            <a:ext cx="2718000" cy="1290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g237d29bf840_2_29"/>
          <p:cNvSpPr txBox="1"/>
          <p:nvPr/>
        </p:nvSpPr>
        <p:spPr>
          <a:xfrm>
            <a:off x="702387" y="3700600"/>
            <a:ext cx="145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사전 indexing</a:t>
            </a:r>
            <a:endParaRPr b="1">
              <a:latin typeface="NanumGothic"/>
              <a:ea typeface="NanumGothic"/>
              <a:cs typeface="NanumGothic"/>
              <a:sym typeface="Nanum Gothic"/>
            </a:endParaRPr>
          </a:p>
        </p:txBody>
      </p:sp>
      <p:sp>
        <p:nvSpPr>
          <p:cNvPr id="519" name="Google Shape;519;g237d29bf840_2_29"/>
          <p:cNvSpPr/>
          <p:nvPr/>
        </p:nvSpPr>
        <p:spPr>
          <a:xfrm>
            <a:off x="6023256" y="3212293"/>
            <a:ext cx="2359800" cy="8514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phrase</a:t>
            </a:r>
            <a:endParaRPr sz="2500" b="1" i="0" u="none" strike="noStrike" cap="none">
              <a:solidFill>
                <a:srgbClr val="000000"/>
              </a:solidFill>
              <a:latin typeface="NanumGothic"/>
              <a:ea typeface="NanumGothic"/>
              <a:cs typeface="NanumGothic"/>
              <a:sym typeface="Nanum Gothic"/>
            </a:endParaRPr>
          </a:p>
        </p:txBody>
      </p:sp>
      <p:sp>
        <p:nvSpPr>
          <p:cNvPr id="524" name="Google Shape;524;g237d29bf840_2_29"/>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L_doc</a:t>
            </a:r>
            <a:endParaRPr sz="3000" b="0" i="0" u="none" strike="noStrike" cap="none">
              <a:solidFill>
                <a:srgbClr val="000000"/>
              </a:solidFill>
              <a:latin typeface="NanumGothic ExtraBold"/>
              <a:ea typeface="NanumGothic ExtraBold"/>
              <a:cs typeface="NanumGothic ExtraBold"/>
              <a:sym typeface="NanumGothic ExtraBold"/>
            </a:endParaRPr>
          </a:p>
        </p:txBody>
      </p:sp>
      <p:sp>
        <p:nvSpPr>
          <p:cNvPr id="525" name="Google Shape;525;g237d29bf840_2_29"/>
          <p:cNvSpPr txBox="1"/>
          <p:nvPr/>
        </p:nvSpPr>
        <p:spPr>
          <a:xfrm>
            <a:off x="5914325" y="4394725"/>
            <a:ext cx="6052800" cy="2337000"/>
          </a:xfrm>
          <a:prstGeom prst="rect">
            <a:avLst/>
          </a:prstGeom>
          <a:noFill/>
          <a:ln>
            <a:noFill/>
          </a:ln>
        </p:spPr>
        <p:txBody>
          <a:bodyPr spcFirstLastPara="1" wrap="square" lIns="91425" tIns="91425" rIns="91425" bIns="91425" anchor="t" anchorCtr="0">
            <a:noAutofit/>
          </a:bodyPr>
          <a:lstStyle/>
          <a:p>
            <a:pPr marL="457200" lvl="0" indent="-317500" algn="l" rtl="0">
              <a:spcBef>
                <a:spcPts val="120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추출된 phrase가 정답 phrase가 위치하는 document(gold document)에 포함되는지 여부를 계산하는 loss function</a:t>
            </a:r>
            <a:endParaRPr>
              <a:solidFill>
                <a:schemeClr val="dk1"/>
              </a:solidFill>
              <a:latin typeface="NanumGothic"/>
              <a:ea typeface="NanumGothic"/>
              <a:cs typeface="NanumGothic"/>
              <a:sym typeface="Nanum Gothic"/>
            </a:endParaRPr>
          </a:p>
          <a:p>
            <a:pPr marL="457200" lvl="0" indent="-317500" algn="l" rtl="0">
              <a:spcBef>
                <a:spcPts val="120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gold document는 Query와 관련있는 내용이므로 L_doc은 문맥을 고려할 수 있음</a:t>
            </a:r>
            <a:endParaRPr>
              <a:solidFill>
                <a:schemeClr val="dk1"/>
              </a:solidFill>
              <a:latin typeface="NanumGothic"/>
              <a:ea typeface="NanumGothic"/>
              <a:cs typeface="NanumGothic"/>
              <a:sym typeface="Nanum Gothic"/>
            </a:endParaRPr>
          </a:p>
          <a:p>
            <a:pPr marL="457200" lvl="0" indent="-317500" algn="l" rtl="0">
              <a:spcBef>
                <a:spcPts val="120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정확한 phrase를 맞추지 못하였더라도 정확한 document에서 추출하였는지를 감지</a:t>
            </a:r>
            <a:endParaRPr>
              <a:solidFill>
                <a:schemeClr val="dk1"/>
              </a:solidFill>
              <a:latin typeface="NanumGothic"/>
              <a:ea typeface="NanumGothic"/>
              <a:cs typeface="NanumGothic"/>
              <a:sym typeface="Nanum Gothic"/>
            </a:endParaRPr>
          </a:p>
        </p:txBody>
      </p:sp>
      <p:pic>
        <p:nvPicPr>
          <p:cNvPr id="510" name="Google Shape;510;g237d29bf840_2_29"/>
          <p:cNvPicPr preferRelativeResize="0"/>
          <p:nvPr/>
        </p:nvPicPr>
        <p:blipFill rotWithShape="1">
          <a:blip r:embed="rId4">
            <a:alphaModFix/>
          </a:blip>
          <a:srcRect/>
          <a:stretch/>
        </p:blipFill>
        <p:spPr>
          <a:xfrm>
            <a:off x="118424" y="4143087"/>
            <a:ext cx="943549" cy="1083599"/>
          </a:xfrm>
          <a:prstGeom prst="rect">
            <a:avLst/>
          </a:prstGeom>
          <a:noFill/>
          <a:ln>
            <a:noFill/>
          </a:ln>
        </p:spPr>
      </p:pic>
      <p:sp>
        <p:nvSpPr>
          <p:cNvPr id="526" name="Google Shape;526;g237d29bf840_2_29"/>
          <p:cNvSpPr/>
          <p:nvPr/>
        </p:nvSpPr>
        <p:spPr>
          <a:xfrm>
            <a:off x="9498381" y="3227318"/>
            <a:ext cx="2359800" cy="8514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gold</a:t>
            </a:r>
            <a:endParaRPr sz="2500" b="1">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document</a:t>
            </a:r>
            <a:endParaRPr sz="2500" b="1" i="0" u="none" strike="noStrike" cap="none">
              <a:solidFill>
                <a:srgbClr val="000000"/>
              </a:solidFill>
              <a:latin typeface="NanumGothic"/>
              <a:ea typeface="NanumGothic"/>
              <a:cs typeface="NanumGothic"/>
              <a:sym typeface="Nanum Gothic"/>
            </a:endParaRPr>
          </a:p>
        </p:txBody>
      </p:sp>
      <p:sp>
        <p:nvSpPr>
          <p:cNvPr id="527" name="Google Shape;527;g237d29bf840_2_29"/>
          <p:cNvSpPr txBox="1"/>
          <p:nvPr/>
        </p:nvSpPr>
        <p:spPr>
          <a:xfrm>
            <a:off x="294918" y="272300"/>
            <a:ext cx="6145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Query loss의 단위 변경</a:t>
            </a:r>
            <a:endParaRPr sz="1100" b="1" i="0" u="none" strike="noStrike" cap="none">
              <a:solidFill>
                <a:schemeClr val="dk1"/>
              </a:solidFill>
              <a:latin typeface="NanumGothic"/>
              <a:ea typeface="NanumGothic"/>
              <a:cs typeface="Nanum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
          <p:cNvSpPr txBox="1"/>
          <p:nvPr/>
        </p:nvSpPr>
        <p:spPr>
          <a:xfrm>
            <a:off x="278875" y="335675"/>
            <a:ext cx="1611600" cy="5079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2700"/>
              <a:buFont typeface="Arial"/>
              <a:buNone/>
            </a:pPr>
            <a:r>
              <a:rPr lang="ko-KR" sz="2700" i="0" u="none" strike="noStrike" cap="none">
                <a:solidFill>
                  <a:schemeClr val="dk1"/>
                </a:solidFill>
                <a:latin typeface="NanumGothic ExtraBold"/>
                <a:ea typeface="NanumGothic ExtraBold"/>
                <a:cs typeface="NanumGothic ExtraBold"/>
                <a:sym typeface="NanumGothic ExtraBold"/>
              </a:rPr>
              <a:t>INDEX</a:t>
            </a:r>
            <a:endParaRPr sz="1400" i="0" u="none" strike="noStrike" cap="none">
              <a:solidFill>
                <a:srgbClr val="000000"/>
              </a:solidFill>
              <a:latin typeface="NanumGothic ExtraBold"/>
              <a:ea typeface="NanumGothic ExtraBold"/>
              <a:cs typeface="NanumGothic ExtraBold"/>
              <a:sym typeface="NanumGothic ExtraBold"/>
            </a:endParaRPr>
          </a:p>
        </p:txBody>
      </p:sp>
      <p:sp>
        <p:nvSpPr>
          <p:cNvPr id="169" name="Google Shape;169;p2"/>
          <p:cNvSpPr txBox="1"/>
          <p:nvPr/>
        </p:nvSpPr>
        <p:spPr>
          <a:xfrm>
            <a:off x="6072653" y="395411"/>
            <a:ext cx="3112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1. Intro</a:t>
            </a:r>
            <a:endParaRPr sz="1600" i="0" u="none" strike="noStrike" cap="none">
              <a:solidFill>
                <a:schemeClr val="dk1"/>
              </a:solidFill>
              <a:latin typeface="NanumGothic ExtraBold"/>
              <a:ea typeface="NanumGothic ExtraBold"/>
              <a:cs typeface="NanumGothic ExtraBold"/>
              <a:sym typeface="NanumGothic ExtraBold"/>
            </a:endParaRPr>
          </a:p>
        </p:txBody>
      </p:sp>
      <p:sp>
        <p:nvSpPr>
          <p:cNvPr id="170" name="Google Shape;170;p2"/>
          <p:cNvSpPr txBox="1"/>
          <p:nvPr/>
        </p:nvSpPr>
        <p:spPr>
          <a:xfrm>
            <a:off x="6069104" y="755926"/>
            <a:ext cx="3112500" cy="781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None/>
            </a:pPr>
            <a:r>
              <a:rPr lang="ko-KR" b="1">
                <a:solidFill>
                  <a:schemeClr val="dk1"/>
                </a:solidFill>
                <a:latin typeface="NanumGothic"/>
                <a:ea typeface="NanumGothic"/>
                <a:cs typeface="NanumGothic"/>
                <a:sym typeface="Nanum Gothic"/>
              </a:rPr>
              <a:t>1.1. 문제 정의 &amp; 주제 제안</a:t>
            </a:r>
            <a:endParaRPr b="1">
              <a:solidFill>
                <a:schemeClr val="dk1"/>
              </a:solidFill>
              <a:latin typeface="NanumGothic"/>
              <a:ea typeface="NanumGothic"/>
              <a:cs typeface="NanumGothic"/>
              <a:sym typeface="Nanum Gothic"/>
            </a:endParaRPr>
          </a:p>
          <a:p>
            <a:pPr marL="0" marR="0" lvl="0" indent="0" algn="l" rtl="0">
              <a:lnSpc>
                <a:spcPct val="110000"/>
              </a:lnSpc>
              <a:spcBef>
                <a:spcPts val="0"/>
              </a:spcBef>
              <a:spcAft>
                <a:spcPts val="0"/>
              </a:spcAft>
              <a:buNone/>
            </a:pPr>
            <a:r>
              <a:rPr lang="ko-KR" b="1">
                <a:solidFill>
                  <a:schemeClr val="dk1"/>
                </a:solidFill>
                <a:latin typeface="NanumGothic"/>
                <a:ea typeface="NanumGothic"/>
                <a:cs typeface="NanumGothic"/>
                <a:sym typeface="Nanum Gothic"/>
              </a:rPr>
              <a:t>1.2. 팀 및 팀원 소개</a:t>
            </a:r>
            <a:endParaRPr b="1">
              <a:solidFill>
                <a:schemeClr val="dk1"/>
              </a:solidFill>
              <a:latin typeface="NanumGothic"/>
              <a:ea typeface="NanumGothic"/>
              <a:cs typeface="NanumGothic"/>
              <a:sym typeface="Nanum Gothic"/>
            </a:endParaRPr>
          </a:p>
          <a:p>
            <a:pPr marL="0" marR="0" lvl="0" indent="0" algn="l" rtl="0">
              <a:lnSpc>
                <a:spcPct val="110000"/>
              </a:lnSpc>
              <a:spcBef>
                <a:spcPts val="0"/>
              </a:spcBef>
              <a:spcAft>
                <a:spcPts val="0"/>
              </a:spcAft>
              <a:buNone/>
            </a:pPr>
            <a:r>
              <a:rPr lang="ko-KR" b="1">
                <a:solidFill>
                  <a:schemeClr val="dk1"/>
                </a:solidFill>
                <a:latin typeface="NanumGothic"/>
                <a:ea typeface="NanumGothic"/>
                <a:cs typeface="NanumGothic"/>
                <a:sym typeface="Nanum Gothic"/>
              </a:rPr>
              <a:t>1.3. Timeline</a:t>
            </a:r>
            <a:endParaRPr b="1">
              <a:solidFill>
                <a:schemeClr val="dk1"/>
              </a:solidFill>
              <a:latin typeface="NanumGothic"/>
              <a:ea typeface="NanumGothic"/>
              <a:cs typeface="NanumGothic"/>
              <a:sym typeface="Nanum Gothic"/>
            </a:endParaRPr>
          </a:p>
        </p:txBody>
      </p:sp>
      <p:cxnSp>
        <p:nvCxnSpPr>
          <p:cNvPr id="171" name="Google Shape;171;p2"/>
          <p:cNvCxnSpPr/>
          <p:nvPr/>
        </p:nvCxnSpPr>
        <p:spPr>
          <a:xfrm>
            <a:off x="6172200" y="1550042"/>
            <a:ext cx="5648400" cy="0"/>
          </a:xfrm>
          <a:prstGeom prst="straightConnector1">
            <a:avLst/>
          </a:prstGeom>
          <a:noFill/>
          <a:ln w="9525" cap="flat" cmpd="sng">
            <a:solidFill>
              <a:srgbClr val="D8D8D8"/>
            </a:solidFill>
            <a:prstDash val="solid"/>
            <a:miter lim="800000"/>
            <a:headEnd type="none" w="sm" len="sm"/>
            <a:tailEnd type="none" w="sm" len="sm"/>
          </a:ln>
        </p:spPr>
      </p:cxnSp>
      <p:sp>
        <p:nvSpPr>
          <p:cNvPr id="172" name="Google Shape;172;p2"/>
          <p:cNvSpPr txBox="1"/>
          <p:nvPr/>
        </p:nvSpPr>
        <p:spPr>
          <a:xfrm>
            <a:off x="6072653" y="1649618"/>
            <a:ext cx="3112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2. Dataset, Baseline model 소개</a:t>
            </a:r>
            <a:endParaRPr sz="1600" i="0" u="none" strike="noStrike" cap="none">
              <a:solidFill>
                <a:schemeClr val="dk1"/>
              </a:solidFill>
              <a:latin typeface="NanumGothic ExtraBold"/>
              <a:ea typeface="NanumGothic ExtraBold"/>
              <a:cs typeface="NanumGothic ExtraBold"/>
              <a:sym typeface="NanumGothic ExtraBold"/>
            </a:endParaRPr>
          </a:p>
        </p:txBody>
      </p:sp>
      <p:sp>
        <p:nvSpPr>
          <p:cNvPr id="173" name="Google Shape;173;p2"/>
          <p:cNvSpPr txBox="1"/>
          <p:nvPr/>
        </p:nvSpPr>
        <p:spPr>
          <a:xfrm>
            <a:off x="6069104" y="2010133"/>
            <a:ext cx="3112500" cy="544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None/>
            </a:pPr>
            <a:r>
              <a:rPr lang="ko-KR" b="1">
                <a:solidFill>
                  <a:schemeClr val="dk1"/>
                </a:solidFill>
                <a:latin typeface="NanumGothic"/>
                <a:ea typeface="NanumGothic"/>
                <a:cs typeface="NanumGothic"/>
                <a:sym typeface="Nanum Gothic"/>
              </a:rPr>
              <a:t>2.1. Dataset</a:t>
            </a:r>
            <a:endParaRPr b="1">
              <a:solidFill>
                <a:schemeClr val="dk1"/>
              </a:solidFill>
              <a:latin typeface="NanumGothic"/>
              <a:ea typeface="NanumGothic"/>
              <a:cs typeface="NanumGothic"/>
              <a:sym typeface="Nanum Gothic"/>
            </a:endParaRPr>
          </a:p>
          <a:p>
            <a:pPr marL="0" marR="0" lvl="0" indent="0" algn="l" rtl="0">
              <a:lnSpc>
                <a:spcPct val="110000"/>
              </a:lnSpc>
              <a:spcBef>
                <a:spcPts val="0"/>
              </a:spcBef>
              <a:spcAft>
                <a:spcPts val="0"/>
              </a:spcAft>
              <a:buNone/>
            </a:pPr>
            <a:r>
              <a:rPr lang="ko-KR" b="1">
                <a:solidFill>
                  <a:schemeClr val="dk1"/>
                </a:solidFill>
                <a:latin typeface="NanumGothic"/>
                <a:ea typeface="NanumGothic"/>
                <a:cs typeface="NanumGothic"/>
                <a:sym typeface="Nanum Gothic"/>
              </a:rPr>
              <a:t>2.2. Baseline model</a:t>
            </a:r>
            <a:endParaRPr b="1">
              <a:solidFill>
                <a:schemeClr val="dk1"/>
              </a:solidFill>
              <a:latin typeface="NanumGothic"/>
              <a:ea typeface="NanumGothic"/>
              <a:cs typeface="NanumGothic"/>
              <a:sym typeface="Nanum Gothic"/>
            </a:endParaRPr>
          </a:p>
        </p:txBody>
      </p:sp>
      <p:cxnSp>
        <p:nvCxnSpPr>
          <p:cNvPr id="174" name="Google Shape;174;p2"/>
          <p:cNvCxnSpPr/>
          <p:nvPr/>
        </p:nvCxnSpPr>
        <p:spPr>
          <a:xfrm>
            <a:off x="6172200" y="2621324"/>
            <a:ext cx="5648400" cy="0"/>
          </a:xfrm>
          <a:prstGeom prst="straightConnector1">
            <a:avLst/>
          </a:prstGeom>
          <a:noFill/>
          <a:ln w="9525" cap="flat" cmpd="sng">
            <a:solidFill>
              <a:srgbClr val="D8D8D8"/>
            </a:solidFill>
            <a:prstDash val="solid"/>
            <a:miter lim="800000"/>
            <a:headEnd type="none" w="sm" len="sm"/>
            <a:tailEnd type="none" w="sm" len="sm"/>
          </a:ln>
        </p:spPr>
      </p:cxnSp>
      <p:sp>
        <p:nvSpPr>
          <p:cNvPr id="175" name="Google Shape;175;p2"/>
          <p:cNvSpPr txBox="1"/>
          <p:nvPr/>
        </p:nvSpPr>
        <p:spPr>
          <a:xfrm>
            <a:off x="6072653" y="2720900"/>
            <a:ext cx="3112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3. Model &amp; Research</a:t>
            </a:r>
            <a:endParaRPr sz="1600" i="0" u="none" strike="noStrike" cap="none">
              <a:solidFill>
                <a:schemeClr val="dk1"/>
              </a:solidFill>
              <a:latin typeface="NanumGothic ExtraBold"/>
              <a:ea typeface="NanumGothic ExtraBold"/>
              <a:cs typeface="NanumGothic ExtraBold"/>
              <a:sym typeface="NanumGothic ExtraBold"/>
            </a:endParaRPr>
          </a:p>
        </p:txBody>
      </p:sp>
      <p:sp>
        <p:nvSpPr>
          <p:cNvPr id="176" name="Google Shape;176;p2"/>
          <p:cNvSpPr txBox="1"/>
          <p:nvPr/>
        </p:nvSpPr>
        <p:spPr>
          <a:xfrm>
            <a:off x="6069104" y="3075403"/>
            <a:ext cx="3112500" cy="544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None/>
            </a:pPr>
            <a:r>
              <a:rPr lang="ko-KR" b="1">
                <a:solidFill>
                  <a:schemeClr val="dk1"/>
                </a:solidFill>
                <a:latin typeface="NanumGothic"/>
                <a:ea typeface="NanumGothic"/>
                <a:cs typeface="NanumGothic"/>
                <a:sym typeface="Nanum Gothic"/>
              </a:rPr>
              <a:t>3.1. QSFT</a:t>
            </a:r>
            <a:endParaRPr b="1">
              <a:solidFill>
                <a:schemeClr val="dk1"/>
              </a:solidFill>
              <a:latin typeface="NanumGothic"/>
              <a:ea typeface="NanumGothic"/>
              <a:cs typeface="NanumGothic"/>
              <a:sym typeface="Nanum Gothic"/>
            </a:endParaRPr>
          </a:p>
          <a:p>
            <a:pPr marL="0" marR="0" lvl="0" indent="0" algn="l" rtl="0">
              <a:lnSpc>
                <a:spcPct val="110000"/>
              </a:lnSpc>
              <a:spcBef>
                <a:spcPts val="0"/>
              </a:spcBef>
              <a:spcAft>
                <a:spcPts val="0"/>
              </a:spcAft>
              <a:buNone/>
            </a:pPr>
            <a:r>
              <a:rPr lang="ko-KR" b="1">
                <a:solidFill>
                  <a:schemeClr val="dk1"/>
                </a:solidFill>
                <a:latin typeface="NanumGothic"/>
                <a:ea typeface="NanumGothic"/>
                <a:cs typeface="NanumGothic"/>
                <a:sym typeface="Nanum Gothic"/>
              </a:rPr>
              <a:t>3.2. Multi Unit Retrieval</a:t>
            </a:r>
            <a:endParaRPr b="1">
              <a:solidFill>
                <a:schemeClr val="dk1"/>
              </a:solidFill>
              <a:latin typeface="NanumGothic"/>
              <a:ea typeface="NanumGothic"/>
              <a:cs typeface="NanumGothic"/>
              <a:sym typeface="Nanum Gothic"/>
            </a:endParaRPr>
          </a:p>
        </p:txBody>
      </p:sp>
      <p:cxnSp>
        <p:nvCxnSpPr>
          <p:cNvPr id="177" name="Google Shape;177;p2"/>
          <p:cNvCxnSpPr/>
          <p:nvPr/>
        </p:nvCxnSpPr>
        <p:spPr>
          <a:xfrm>
            <a:off x="6172200" y="3663866"/>
            <a:ext cx="5648400" cy="0"/>
          </a:xfrm>
          <a:prstGeom prst="straightConnector1">
            <a:avLst/>
          </a:prstGeom>
          <a:noFill/>
          <a:ln w="9525" cap="flat" cmpd="sng">
            <a:solidFill>
              <a:srgbClr val="D8D8D8"/>
            </a:solidFill>
            <a:prstDash val="solid"/>
            <a:miter lim="800000"/>
            <a:headEnd type="none" w="sm" len="sm"/>
            <a:tailEnd type="none" w="sm" len="sm"/>
          </a:ln>
        </p:spPr>
      </p:cxnSp>
      <p:sp>
        <p:nvSpPr>
          <p:cNvPr id="178" name="Google Shape;178;p2"/>
          <p:cNvSpPr txBox="1"/>
          <p:nvPr/>
        </p:nvSpPr>
        <p:spPr>
          <a:xfrm>
            <a:off x="6072653" y="3753267"/>
            <a:ext cx="3112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4. Result &amp; Conclusion</a:t>
            </a:r>
            <a:endParaRPr sz="1600" i="0" u="none" strike="noStrike" cap="none">
              <a:solidFill>
                <a:schemeClr val="dk1"/>
              </a:solidFill>
              <a:latin typeface="NanumGothic ExtraBold"/>
              <a:ea typeface="NanumGothic ExtraBold"/>
              <a:cs typeface="NanumGothic ExtraBold"/>
              <a:sym typeface="NanumGothic ExtraBold"/>
            </a:endParaRPr>
          </a:p>
        </p:txBody>
      </p:sp>
      <p:pic>
        <p:nvPicPr>
          <p:cNvPr id="179" name="Google Shape;179;p2"/>
          <p:cNvPicPr preferRelativeResize="0"/>
          <p:nvPr/>
        </p:nvPicPr>
        <p:blipFill rotWithShape="1">
          <a:blip r:embed="rId3">
            <a:alphaModFix/>
          </a:blip>
          <a:srcRect/>
          <a:stretch/>
        </p:blipFill>
        <p:spPr>
          <a:xfrm>
            <a:off x="371475" y="6435090"/>
            <a:ext cx="1166079" cy="170646"/>
          </a:xfrm>
          <a:prstGeom prst="rect">
            <a:avLst/>
          </a:prstGeom>
          <a:noFill/>
          <a:ln>
            <a:noFill/>
          </a:ln>
        </p:spPr>
      </p:pic>
      <p:sp>
        <p:nvSpPr>
          <p:cNvPr id="180" name="Google Shape;180;p2"/>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cxnSp>
        <p:nvCxnSpPr>
          <p:cNvPr id="181" name="Google Shape;181;p2"/>
          <p:cNvCxnSpPr/>
          <p:nvPr/>
        </p:nvCxnSpPr>
        <p:spPr>
          <a:xfrm>
            <a:off x="371475" y="260350"/>
            <a:ext cx="11449050" cy="0"/>
          </a:xfrm>
          <a:prstGeom prst="straightConnector1">
            <a:avLst/>
          </a:prstGeom>
          <a:noFill/>
          <a:ln w="9525" cap="flat" cmpd="sng">
            <a:solidFill>
              <a:srgbClr val="BFBFBF"/>
            </a:solidFill>
            <a:prstDash val="solid"/>
            <a:miter lim="800000"/>
            <a:headEnd type="none" w="sm" len="sm"/>
            <a:tailEnd type="none" w="sm" len="sm"/>
          </a:ln>
        </p:spPr>
      </p:cxnSp>
      <p:sp>
        <p:nvSpPr>
          <p:cNvPr id="182" name="Google Shape;182;p2"/>
          <p:cNvSpPr txBox="1"/>
          <p:nvPr/>
        </p:nvSpPr>
        <p:spPr>
          <a:xfrm>
            <a:off x="11158683" y="6328218"/>
            <a:ext cx="808512"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a:t>
            </a:fld>
            <a:endParaRPr sz="900" b="1" i="0" u="none" strike="noStrike" cap="none">
              <a:solidFill>
                <a:srgbClr val="888888"/>
              </a:solidFill>
              <a:latin typeface="NanumGothic"/>
              <a:ea typeface="NanumGothic"/>
              <a:cs typeface="NanumGothic"/>
              <a:sym typeface="Nanum Gothic"/>
            </a:endParaRPr>
          </a:p>
        </p:txBody>
      </p:sp>
      <p:cxnSp>
        <p:nvCxnSpPr>
          <p:cNvPr id="183" name="Google Shape;183;p2"/>
          <p:cNvCxnSpPr/>
          <p:nvPr/>
        </p:nvCxnSpPr>
        <p:spPr>
          <a:xfrm>
            <a:off x="6172200" y="4188141"/>
            <a:ext cx="5648400" cy="0"/>
          </a:xfrm>
          <a:prstGeom prst="straightConnector1">
            <a:avLst/>
          </a:prstGeom>
          <a:noFill/>
          <a:ln w="9525" cap="flat" cmpd="sng">
            <a:solidFill>
              <a:srgbClr val="D8D8D8"/>
            </a:solidFill>
            <a:prstDash val="solid"/>
            <a:miter lim="800000"/>
            <a:headEnd type="none" w="sm" len="sm"/>
            <a:tailEnd type="none" w="sm" len="sm"/>
          </a:ln>
        </p:spPr>
      </p:cxnSp>
      <p:sp>
        <p:nvSpPr>
          <p:cNvPr id="184" name="Google Shape;184;p2"/>
          <p:cNvSpPr txBox="1"/>
          <p:nvPr/>
        </p:nvSpPr>
        <p:spPr>
          <a:xfrm>
            <a:off x="6072653" y="4267367"/>
            <a:ext cx="3112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5. Reference</a:t>
            </a:r>
            <a:endParaRPr sz="1600" i="0" u="none" strike="noStrike" cap="none">
              <a:solidFill>
                <a:schemeClr val="dk1"/>
              </a:solidFill>
              <a:latin typeface="NanumGothic ExtraBold"/>
              <a:ea typeface="NanumGothic ExtraBold"/>
              <a:cs typeface="NanumGothic ExtraBold"/>
              <a:sym typeface="NanumGothic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237d29bf840_2_58"/>
          <p:cNvSpPr/>
          <p:nvPr/>
        </p:nvSpPr>
        <p:spPr>
          <a:xfrm>
            <a:off x="8232740" y="3007897"/>
            <a:ext cx="1416000" cy="129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4500">
                <a:solidFill>
                  <a:schemeClr val="dk1"/>
                </a:solidFill>
                <a:latin typeface="NanumGothic ExtraBold"/>
                <a:ea typeface="NanumGothic ExtraBold"/>
                <a:cs typeface="NanumGothic ExtraBold"/>
                <a:sym typeface="NanumGothic ExtraBold"/>
              </a:rPr>
              <a:t>∈?</a:t>
            </a:r>
            <a:endParaRPr sz="4500">
              <a:latin typeface="NanumGothic ExtraBold"/>
              <a:ea typeface="NanumGothic ExtraBold"/>
              <a:cs typeface="NanumGothic ExtraBold"/>
              <a:sym typeface="NanumGothic ExtraBold"/>
            </a:endParaRPr>
          </a:p>
        </p:txBody>
      </p:sp>
      <p:sp>
        <p:nvSpPr>
          <p:cNvPr id="533" name="Google Shape;533;g237d29bf840_2_58"/>
          <p:cNvSpPr txBox="1"/>
          <p:nvPr/>
        </p:nvSpPr>
        <p:spPr>
          <a:xfrm>
            <a:off x="185924" y="2388504"/>
            <a:ext cx="808500" cy="431100"/>
          </a:xfrm>
          <a:prstGeom prst="rect">
            <a:avLst/>
          </a:prstGeom>
          <a:solidFill>
            <a:srgbClr val="C8EAFF"/>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a:t>
            </a:r>
            <a:endParaRPr sz="1600" b="1" i="0" u="none" strike="noStrike" cap="none">
              <a:solidFill>
                <a:srgbClr val="000000"/>
              </a:solidFill>
              <a:latin typeface="NanumGothic"/>
              <a:ea typeface="NanumGothic"/>
              <a:cs typeface="NanumGothic"/>
              <a:sym typeface="Nanum Gothic"/>
            </a:endParaRPr>
          </a:p>
        </p:txBody>
      </p:sp>
      <p:pic>
        <p:nvPicPr>
          <p:cNvPr id="534" name="Google Shape;534;g237d29bf840_2_58"/>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535" name="Google Shape;535;g237d29bf840_2_58"/>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536" name="Google Shape;536;g237d29bf840_2_58"/>
          <p:cNvSpPr/>
          <p:nvPr/>
        </p:nvSpPr>
        <p:spPr>
          <a:xfrm>
            <a:off x="1467974" y="2135775"/>
            <a:ext cx="1166100" cy="9147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Query</a:t>
            </a:r>
            <a:endParaRPr sz="18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Encoder</a:t>
            </a:r>
            <a:endParaRPr sz="1800" b="1" i="0" u="none" strike="noStrike" cap="none">
              <a:solidFill>
                <a:srgbClr val="000000"/>
              </a:solidFill>
              <a:latin typeface="NanumGothic"/>
              <a:ea typeface="NanumGothic"/>
              <a:cs typeface="NanumGothic"/>
              <a:sym typeface="Nanum Gothic"/>
            </a:endParaRPr>
          </a:p>
        </p:txBody>
      </p:sp>
      <p:sp>
        <p:nvSpPr>
          <p:cNvPr id="537" name="Google Shape;537;g237d29bf840_2_58"/>
          <p:cNvSpPr/>
          <p:nvPr/>
        </p:nvSpPr>
        <p:spPr>
          <a:xfrm>
            <a:off x="1467974" y="4225650"/>
            <a:ext cx="1166100" cy="9147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Phrase</a:t>
            </a:r>
            <a:endParaRPr sz="18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Encoder</a:t>
            </a:r>
            <a:endParaRPr sz="1800" b="1" i="0" u="none" strike="noStrike" cap="none">
              <a:solidFill>
                <a:srgbClr val="000000"/>
              </a:solidFill>
              <a:latin typeface="NanumGothic"/>
              <a:ea typeface="NanumGothic"/>
              <a:cs typeface="NanumGothic"/>
              <a:sym typeface="Nanum Gothic"/>
            </a:endParaRPr>
          </a:p>
        </p:txBody>
      </p:sp>
      <p:cxnSp>
        <p:nvCxnSpPr>
          <p:cNvPr id="538" name="Google Shape;538;g237d29bf840_2_58"/>
          <p:cNvCxnSpPr>
            <a:stCxn id="533" idx="3"/>
            <a:endCxn id="536" idx="1"/>
          </p:cNvCxnSpPr>
          <p:nvPr/>
        </p:nvCxnSpPr>
        <p:spPr>
          <a:xfrm rot="10800000" flipH="1">
            <a:off x="994424" y="2593254"/>
            <a:ext cx="473400" cy="10800"/>
          </a:xfrm>
          <a:prstGeom prst="straightConnector1">
            <a:avLst/>
          </a:prstGeom>
          <a:noFill/>
          <a:ln w="28575" cap="flat" cmpd="sng">
            <a:solidFill>
              <a:schemeClr val="dk1"/>
            </a:solidFill>
            <a:prstDash val="solid"/>
            <a:round/>
            <a:headEnd type="none" w="sm" len="sm"/>
            <a:tailEnd type="triangle" w="med" len="med"/>
          </a:ln>
        </p:spPr>
      </p:cxnSp>
      <p:cxnSp>
        <p:nvCxnSpPr>
          <p:cNvPr id="539" name="Google Shape;539;g237d29bf840_2_58"/>
          <p:cNvCxnSpPr>
            <a:stCxn id="540" idx="3"/>
            <a:endCxn id="537" idx="1"/>
          </p:cNvCxnSpPr>
          <p:nvPr/>
        </p:nvCxnSpPr>
        <p:spPr>
          <a:xfrm rot="10800000" flipH="1">
            <a:off x="1061973" y="4683087"/>
            <a:ext cx="405900" cy="1800"/>
          </a:xfrm>
          <a:prstGeom prst="straightConnector1">
            <a:avLst/>
          </a:prstGeom>
          <a:noFill/>
          <a:ln w="28575" cap="flat" cmpd="sng">
            <a:solidFill>
              <a:schemeClr val="dk1"/>
            </a:solidFill>
            <a:prstDash val="solid"/>
            <a:round/>
            <a:headEnd type="none" w="sm" len="sm"/>
            <a:tailEnd type="triangle" w="med" len="med"/>
          </a:ln>
        </p:spPr>
      </p:cxnSp>
      <p:sp>
        <p:nvSpPr>
          <p:cNvPr id="541" name="Google Shape;541;g237d29bf840_2_58"/>
          <p:cNvSpPr txBox="1"/>
          <p:nvPr/>
        </p:nvSpPr>
        <p:spPr>
          <a:xfrm>
            <a:off x="4307915" y="3299475"/>
            <a:ext cx="1200300" cy="677100"/>
          </a:xfrm>
          <a:prstGeom prst="rect">
            <a:avLst/>
          </a:prstGeom>
          <a:solidFill>
            <a:srgbClr val="C8EAFF"/>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Search</a:t>
            </a:r>
            <a:endParaRPr sz="16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(MIPS)</a:t>
            </a:r>
            <a:endParaRPr sz="1600" b="1" i="0" u="none" strike="noStrike" cap="none">
              <a:solidFill>
                <a:srgbClr val="000000"/>
              </a:solidFill>
              <a:latin typeface="NanumGothic"/>
              <a:ea typeface="NanumGothic"/>
              <a:cs typeface="NanumGothic"/>
              <a:sym typeface="Nanum Gothic"/>
            </a:endParaRPr>
          </a:p>
        </p:txBody>
      </p:sp>
      <p:sp>
        <p:nvSpPr>
          <p:cNvPr id="542" name="Google Shape;542;g237d29bf840_2_58"/>
          <p:cNvSpPr/>
          <p:nvPr/>
        </p:nvSpPr>
        <p:spPr>
          <a:xfrm>
            <a:off x="3107626" y="2337625"/>
            <a:ext cx="12003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 vector</a:t>
            </a:r>
            <a:endParaRPr sz="1600" b="1" i="0" u="none" strike="noStrike" cap="none">
              <a:solidFill>
                <a:srgbClr val="000000"/>
              </a:solidFill>
              <a:latin typeface="NanumGothic"/>
              <a:ea typeface="NanumGothic"/>
              <a:cs typeface="NanumGothic"/>
              <a:sym typeface="Nanum Gothic"/>
            </a:endParaRPr>
          </a:p>
        </p:txBody>
      </p:sp>
      <p:sp>
        <p:nvSpPr>
          <p:cNvPr id="543" name="Google Shape;543;g237d29bf840_2_58"/>
          <p:cNvSpPr/>
          <p:nvPr/>
        </p:nvSpPr>
        <p:spPr>
          <a:xfrm>
            <a:off x="3107626" y="4427525"/>
            <a:ext cx="12003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Phrase vector</a:t>
            </a:r>
            <a:endParaRPr sz="1600" b="1" i="0" u="none" strike="noStrike" cap="none">
              <a:solidFill>
                <a:srgbClr val="000000"/>
              </a:solidFill>
              <a:latin typeface="NanumGothic"/>
              <a:ea typeface="NanumGothic"/>
              <a:cs typeface="NanumGothic"/>
              <a:sym typeface="Nanum Gothic"/>
            </a:endParaRPr>
          </a:p>
        </p:txBody>
      </p:sp>
      <p:cxnSp>
        <p:nvCxnSpPr>
          <p:cNvPr id="544" name="Google Shape;544;g237d29bf840_2_58"/>
          <p:cNvCxnSpPr>
            <a:stCxn id="542" idx="3"/>
            <a:endCxn id="541" idx="0"/>
          </p:cNvCxnSpPr>
          <p:nvPr/>
        </p:nvCxnSpPr>
        <p:spPr>
          <a:xfrm>
            <a:off x="4307926" y="2593075"/>
            <a:ext cx="600000" cy="706500"/>
          </a:xfrm>
          <a:prstGeom prst="bentConnector2">
            <a:avLst/>
          </a:prstGeom>
          <a:noFill/>
          <a:ln w="28575" cap="flat" cmpd="sng">
            <a:solidFill>
              <a:schemeClr val="dk1"/>
            </a:solidFill>
            <a:prstDash val="solid"/>
            <a:round/>
            <a:headEnd type="none" w="sm" len="sm"/>
            <a:tailEnd type="none" w="sm" len="sm"/>
          </a:ln>
        </p:spPr>
      </p:cxnSp>
      <p:cxnSp>
        <p:nvCxnSpPr>
          <p:cNvPr id="545" name="Google Shape;545;g237d29bf840_2_58"/>
          <p:cNvCxnSpPr>
            <a:stCxn id="543" idx="3"/>
            <a:endCxn id="541" idx="2"/>
          </p:cNvCxnSpPr>
          <p:nvPr/>
        </p:nvCxnSpPr>
        <p:spPr>
          <a:xfrm rot="10800000" flipH="1">
            <a:off x="4307926" y="3976475"/>
            <a:ext cx="600000" cy="706500"/>
          </a:xfrm>
          <a:prstGeom prst="bentConnector2">
            <a:avLst/>
          </a:prstGeom>
          <a:noFill/>
          <a:ln w="28575" cap="flat" cmpd="sng">
            <a:solidFill>
              <a:schemeClr val="dk1"/>
            </a:solidFill>
            <a:prstDash val="solid"/>
            <a:round/>
            <a:headEnd type="none" w="sm" len="sm"/>
            <a:tailEnd type="none" w="sm" len="sm"/>
          </a:ln>
        </p:spPr>
      </p:cxnSp>
      <p:cxnSp>
        <p:nvCxnSpPr>
          <p:cNvPr id="546" name="Google Shape;546;g237d29bf840_2_58"/>
          <p:cNvCxnSpPr>
            <a:stCxn id="536" idx="3"/>
            <a:endCxn id="542" idx="1"/>
          </p:cNvCxnSpPr>
          <p:nvPr/>
        </p:nvCxnSpPr>
        <p:spPr>
          <a:xfrm>
            <a:off x="2634074" y="2593125"/>
            <a:ext cx="473700" cy="0"/>
          </a:xfrm>
          <a:prstGeom prst="straightConnector1">
            <a:avLst/>
          </a:prstGeom>
          <a:noFill/>
          <a:ln w="28575" cap="flat" cmpd="sng">
            <a:solidFill>
              <a:schemeClr val="dk1"/>
            </a:solidFill>
            <a:prstDash val="solid"/>
            <a:round/>
            <a:headEnd type="none" w="sm" len="sm"/>
            <a:tailEnd type="triangle" w="med" len="med"/>
          </a:ln>
        </p:spPr>
      </p:cxnSp>
      <p:cxnSp>
        <p:nvCxnSpPr>
          <p:cNvPr id="547" name="Google Shape;547;g237d29bf840_2_58"/>
          <p:cNvCxnSpPr>
            <a:stCxn id="537" idx="3"/>
            <a:endCxn id="543" idx="1"/>
          </p:cNvCxnSpPr>
          <p:nvPr/>
        </p:nvCxnSpPr>
        <p:spPr>
          <a:xfrm>
            <a:off x="2634074" y="4683000"/>
            <a:ext cx="473700" cy="0"/>
          </a:xfrm>
          <a:prstGeom prst="straightConnector1">
            <a:avLst/>
          </a:prstGeom>
          <a:noFill/>
          <a:ln w="28575" cap="flat" cmpd="sng">
            <a:solidFill>
              <a:schemeClr val="dk1"/>
            </a:solidFill>
            <a:prstDash val="solid"/>
            <a:round/>
            <a:headEnd type="none" w="sm" len="sm"/>
            <a:tailEnd type="triangle" w="med" len="med"/>
          </a:ln>
        </p:spPr>
      </p:cxnSp>
      <p:cxnSp>
        <p:nvCxnSpPr>
          <p:cNvPr id="548" name="Google Shape;548;g237d29bf840_2_58"/>
          <p:cNvCxnSpPr>
            <a:stCxn id="541" idx="3"/>
            <a:endCxn id="549" idx="1"/>
          </p:cNvCxnSpPr>
          <p:nvPr/>
        </p:nvCxnSpPr>
        <p:spPr>
          <a:xfrm>
            <a:off x="5508215" y="3638025"/>
            <a:ext cx="515100" cy="0"/>
          </a:xfrm>
          <a:prstGeom prst="straightConnector1">
            <a:avLst/>
          </a:prstGeom>
          <a:noFill/>
          <a:ln w="28575" cap="flat" cmpd="sng">
            <a:solidFill>
              <a:schemeClr val="dk1"/>
            </a:solidFill>
            <a:prstDash val="solid"/>
            <a:round/>
            <a:headEnd type="none" w="sm" len="sm"/>
            <a:tailEnd type="triangle" w="med" len="med"/>
          </a:ln>
        </p:spPr>
      </p:cxnSp>
      <p:sp>
        <p:nvSpPr>
          <p:cNvPr id="550" name="Google Shape;550;g237d29bf840_2_58"/>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551" name="Google Shape;551;g237d29bf840_2_58"/>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20</a:t>
            </a:fld>
            <a:endParaRPr sz="900" b="1" i="0" u="none" strike="noStrike" cap="none">
              <a:solidFill>
                <a:srgbClr val="888888"/>
              </a:solidFill>
              <a:latin typeface="NanumGothic"/>
              <a:ea typeface="NanumGothic"/>
              <a:cs typeface="NanumGothic"/>
              <a:sym typeface="Nanum Gothic"/>
            </a:endParaRPr>
          </a:p>
        </p:txBody>
      </p:sp>
      <p:sp>
        <p:nvSpPr>
          <p:cNvPr id="552" name="Google Shape;552;g237d29bf840_2_58"/>
          <p:cNvSpPr/>
          <p:nvPr/>
        </p:nvSpPr>
        <p:spPr>
          <a:xfrm>
            <a:off x="69975" y="4063975"/>
            <a:ext cx="2718000" cy="1290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g237d29bf840_2_58"/>
          <p:cNvSpPr txBox="1"/>
          <p:nvPr/>
        </p:nvSpPr>
        <p:spPr>
          <a:xfrm>
            <a:off x="702387" y="3700600"/>
            <a:ext cx="145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사전 indexing</a:t>
            </a:r>
            <a:endParaRPr b="1">
              <a:latin typeface="NanumGothic"/>
              <a:ea typeface="NanumGothic"/>
              <a:cs typeface="NanumGothic"/>
              <a:sym typeface="Nanum Gothic"/>
            </a:endParaRPr>
          </a:p>
        </p:txBody>
      </p:sp>
      <p:sp>
        <p:nvSpPr>
          <p:cNvPr id="549" name="Google Shape;549;g237d29bf840_2_58"/>
          <p:cNvSpPr/>
          <p:nvPr/>
        </p:nvSpPr>
        <p:spPr>
          <a:xfrm>
            <a:off x="6023256" y="3212293"/>
            <a:ext cx="2359800" cy="8514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phrase</a:t>
            </a:r>
            <a:endParaRPr sz="2500" b="1" i="0" u="none" strike="noStrike" cap="none">
              <a:solidFill>
                <a:srgbClr val="000000"/>
              </a:solidFill>
              <a:latin typeface="NanumGothic"/>
              <a:ea typeface="NanumGothic"/>
              <a:cs typeface="NanumGothic"/>
              <a:sym typeface="Nanum Gothic"/>
            </a:endParaRPr>
          </a:p>
        </p:txBody>
      </p:sp>
      <p:sp>
        <p:nvSpPr>
          <p:cNvPr id="554" name="Google Shape;554;g237d29bf840_2_58"/>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L_context</a:t>
            </a:r>
            <a:endParaRPr sz="3000" b="0" i="0" u="none" strike="noStrike" cap="none">
              <a:solidFill>
                <a:srgbClr val="000000"/>
              </a:solidFill>
              <a:latin typeface="NanumGothic ExtraBold"/>
              <a:ea typeface="NanumGothic ExtraBold"/>
              <a:cs typeface="NanumGothic ExtraBold"/>
              <a:sym typeface="NanumGothic ExtraBold"/>
            </a:endParaRPr>
          </a:p>
        </p:txBody>
      </p:sp>
      <p:sp>
        <p:nvSpPr>
          <p:cNvPr id="555" name="Google Shape;555;g237d29bf840_2_58"/>
          <p:cNvSpPr txBox="1"/>
          <p:nvPr/>
        </p:nvSpPr>
        <p:spPr>
          <a:xfrm>
            <a:off x="5914325" y="4394725"/>
            <a:ext cx="6052800" cy="2337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추출된 phrase가 정답 phrase가 위치하는 context(gold context)에 포함되는지 여부를 계산하는 loss function</a:t>
            </a:r>
            <a:endParaRPr>
              <a:solidFill>
                <a:schemeClr val="dk1"/>
              </a:solidFill>
              <a:latin typeface="NanumGothic"/>
              <a:ea typeface="NanumGothic"/>
              <a:cs typeface="NanumGothic"/>
              <a:sym typeface="Nanum Gothic"/>
            </a:endParaRPr>
          </a:p>
          <a:p>
            <a:pPr marL="457200" lvl="0" indent="-317500" algn="l" rtl="0">
              <a:lnSpc>
                <a:spcPct val="115000"/>
              </a:lnSpc>
              <a:spcBef>
                <a:spcPts val="120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L_doc보다 좁은 범위에서 phrase를 찾아야 하므로 난이도 상승</a:t>
            </a:r>
            <a:endParaRPr>
              <a:solidFill>
                <a:schemeClr val="dk1"/>
              </a:solidFill>
              <a:latin typeface="NanumGothic"/>
              <a:ea typeface="NanumGothic"/>
              <a:cs typeface="NanumGothic"/>
              <a:sym typeface="Nanum Gothic"/>
            </a:endParaRPr>
          </a:p>
        </p:txBody>
      </p:sp>
      <p:pic>
        <p:nvPicPr>
          <p:cNvPr id="540" name="Google Shape;540;g237d29bf840_2_58"/>
          <p:cNvPicPr preferRelativeResize="0"/>
          <p:nvPr/>
        </p:nvPicPr>
        <p:blipFill rotWithShape="1">
          <a:blip r:embed="rId4">
            <a:alphaModFix/>
          </a:blip>
          <a:srcRect/>
          <a:stretch/>
        </p:blipFill>
        <p:spPr>
          <a:xfrm>
            <a:off x="118424" y="4143087"/>
            <a:ext cx="943549" cy="1083599"/>
          </a:xfrm>
          <a:prstGeom prst="rect">
            <a:avLst/>
          </a:prstGeom>
          <a:noFill/>
          <a:ln>
            <a:noFill/>
          </a:ln>
        </p:spPr>
      </p:pic>
      <p:sp>
        <p:nvSpPr>
          <p:cNvPr id="556" name="Google Shape;556;g237d29bf840_2_58"/>
          <p:cNvSpPr/>
          <p:nvPr/>
        </p:nvSpPr>
        <p:spPr>
          <a:xfrm>
            <a:off x="9498381" y="3227318"/>
            <a:ext cx="2359800" cy="8514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gold</a:t>
            </a:r>
            <a:endParaRPr sz="2500" b="1">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context</a:t>
            </a:r>
            <a:endParaRPr sz="2500" b="1" i="0" u="none" strike="noStrike" cap="none">
              <a:solidFill>
                <a:srgbClr val="000000"/>
              </a:solidFill>
              <a:latin typeface="NanumGothic"/>
              <a:ea typeface="NanumGothic"/>
              <a:cs typeface="NanumGothic"/>
              <a:sym typeface="Nanum Gothic"/>
            </a:endParaRPr>
          </a:p>
        </p:txBody>
      </p:sp>
      <p:sp>
        <p:nvSpPr>
          <p:cNvPr id="557" name="Google Shape;557;g237d29bf840_2_58"/>
          <p:cNvSpPr txBox="1"/>
          <p:nvPr/>
        </p:nvSpPr>
        <p:spPr>
          <a:xfrm>
            <a:off x="294918" y="272300"/>
            <a:ext cx="6145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Query loss의 단위 변경</a:t>
            </a:r>
            <a:endParaRPr sz="1100" b="1" i="0" u="none" strike="noStrike" cap="none">
              <a:solidFill>
                <a:schemeClr val="dk1"/>
              </a:solidFill>
              <a:latin typeface="NanumGothic"/>
              <a:ea typeface="NanumGothic"/>
              <a:cs typeface="NanumGothic"/>
              <a:sym typeface="Nanum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g237d29bf840_2_87"/>
          <p:cNvSpPr/>
          <p:nvPr/>
        </p:nvSpPr>
        <p:spPr>
          <a:xfrm>
            <a:off x="8232740" y="3007897"/>
            <a:ext cx="1416000" cy="1290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4500">
                <a:solidFill>
                  <a:schemeClr val="dk1"/>
                </a:solidFill>
                <a:latin typeface="NanumGothic ExtraBold"/>
                <a:ea typeface="NanumGothic ExtraBold"/>
                <a:cs typeface="NanumGothic ExtraBold"/>
                <a:sym typeface="NanumGothic ExtraBold"/>
              </a:rPr>
              <a:t>∈?</a:t>
            </a:r>
            <a:endParaRPr sz="4500">
              <a:latin typeface="NanumGothic ExtraBold"/>
              <a:ea typeface="NanumGothic ExtraBold"/>
              <a:cs typeface="NanumGothic ExtraBold"/>
              <a:sym typeface="NanumGothic ExtraBold"/>
            </a:endParaRPr>
          </a:p>
        </p:txBody>
      </p:sp>
      <p:sp>
        <p:nvSpPr>
          <p:cNvPr id="563" name="Google Shape;563;g237d29bf840_2_87"/>
          <p:cNvSpPr txBox="1"/>
          <p:nvPr/>
        </p:nvSpPr>
        <p:spPr>
          <a:xfrm>
            <a:off x="185924" y="2388504"/>
            <a:ext cx="808500" cy="431100"/>
          </a:xfrm>
          <a:prstGeom prst="rect">
            <a:avLst/>
          </a:prstGeom>
          <a:solidFill>
            <a:srgbClr val="C8EAFF"/>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a:t>
            </a:r>
            <a:endParaRPr sz="1600" b="1" i="0" u="none" strike="noStrike" cap="none">
              <a:solidFill>
                <a:srgbClr val="000000"/>
              </a:solidFill>
              <a:latin typeface="NanumGothic"/>
              <a:ea typeface="NanumGothic"/>
              <a:cs typeface="NanumGothic"/>
              <a:sym typeface="Nanum Gothic"/>
            </a:endParaRPr>
          </a:p>
        </p:txBody>
      </p:sp>
      <p:pic>
        <p:nvPicPr>
          <p:cNvPr id="564" name="Google Shape;564;g237d29bf840_2_87"/>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565" name="Google Shape;565;g237d29bf840_2_87"/>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566" name="Google Shape;566;g237d29bf840_2_87"/>
          <p:cNvSpPr/>
          <p:nvPr/>
        </p:nvSpPr>
        <p:spPr>
          <a:xfrm>
            <a:off x="1467974" y="2135775"/>
            <a:ext cx="1166100" cy="9147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Query</a:t>
            </a:r>
            <a:endParaRPr sz="18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Encoder</a:t>
            </a:r>
            <a:endParaRPr sz="1800" b="1" i="0" u="none" strike="noStrike" cap="none">
              <a:solidFill>
                <a:srgbClr val="000000"/>
              </a:solidFill>
              <a:latin typeface="NanumGothic"/>
              <a:ea typeface="NanumGothic"/>
              <a:cs typeface="NanumGothic"/>
              <a:sym typeface="Nanum Gothic"/>
            </a:endParaRPr>
          </a:p>
        </p:txBody>
      </p:sp>
      <p:sp>
        <p:nvSpPr>
          <p:cNvPr id="567" name="Google Shape;567;g237d29bf840_2_87"/>
          <p:cNvSpPr/>
          <p:nvPr/>
        </p:nvSpPr>
        <p:spPr>
          <a:xfrm>
            <a:off x="1467974" y="4225650"/>
            <a:ext cx="1166100" cy="9147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Phrase</a:t>
            </a:r>
            <a:endParaRPr sz="18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800"/>
              <a:buFont typeface="Arial"/>
              <a:buNone/>
            </a:pPr>
            <a:r>
              <a:rPr lang="ko-KR" sz="1800" b="1" i="0" u="none" strike="noStrike" cap="none">
                <a:solidFill>
                  <a:srgbClr val="000000"/>
                </a:solidFill>
                <a:latin typeface="NanumGothic"/>
                <a:ea typeface="NanumGothic"/>
                <a:cs typeface="NanumGothic"/>
                <a:sym typeface="Nanum Gothic"/>
              </a:rPr>
              <a:t>Encoder</a:t>
            </a:r>
            <a:endParaRPr sz="1800" b="1" i="0" u="none" strike="noStrike" cap="none">
              <a:solidFill>
                <a:srgbClr val="000000"/>
              </a:solidFill>
              <a:latin typeface="NanumGothic"/>
              <a:ea typeface="NanumGothic"/>
              <a:cs typeface="NanumGothic"/>
              <a:sym typeface="Nanum Gothic"/>
            </a:endParaRPr>
          </a:p>
        </p:txBody>
      </p:sp>
      <p:cxnSp>
        <p:nvCxnSpPr>
          <p:cNvPr id="568" name="Google Shape;568;g237d29bf840_2_87"/>
          <p:cNvCxnSpPr>
            <a:stCxn id="563" idx="3"/>
            <a:endCxn id="566" idx="1"/>
          </p:cNvCxnSpPr>
          <p:nvPr/>
        </p:nvCxnSpPr>
        <p:spPr>
          <a:xfrm rot="10800000" flipH="1">
            <a:off x="994424" y="2593254"/>
            <a:ext cx="473400" cy="10800"/>
          </a:xfrm>
          <a:prstGeom prst="straightConnector1">
            <a:avLst/>
          </a:prstGeom>
          <a:noFill/>
          <a:ln w="28575" cap="flat" cmpd="sng">
            <a:solidFill>
              <a:schemeClr val="dk1"/>
            </a:solidFill>
            <a:prstDash val="solid"/>
            <a:round/>
            <a:headEnd type="none" w="sm" len="sm"/>
            <a:tailEnd type="triangle" w="med" len="med"/>
          </a:ln>
        </p:spPr>
      </p:cxnSp>
      <p:cxnSp>
        <p:nvCxnSpPr>
          <p:cNvPr id="569" name="Google Shape;569;g237d29bf840_2_87"/>
          <p:cNvCxnSpPr>
            <a:stCxn id="570" idx="3"/>
            <a:endCxn id="567" idx="1"/>
          </p:cNvCxnSpPr>
          <p:nvPr/>
        </p:nvCxnSpPr>
        <p:spPr>
          <a:xfrm rot="10800000" flipH="1">
            <a:off x="1061973" y="4683087"/>
            <a:ext cx="405900" cy="1800"/>
          </a:xfrm>
          <a:prstGeom prst="straightConnector1">
            <a:avLst/>
          </a:prstGeom>
          <a:noFill/>
          <a:ln w="28575" cap="flat" cmpd="sng">
            <a:solidFill>
              <a:schemeClr val="dk1"/>
            </a:solidFill>
            <a:prstDash val="solid"/>
            <a:round/>
            <a:headEnd type="none" w="sm" len="sm"/>
            <a:tailEnd type="triangle" w="med" len="med"/>
          </a:ln>
        </p:spPr>
      </p:cxnSp>
      <p:sp>
        <p:nvSpPr>
          <p:cNvPr id="571" name="Google Shape;571;g237d29bf840_2_87"/>
          <p:cNvSpPr txBox="1"/>
          <p:nvPr/>
        </p:nvSpPr>
        <p:spPr>
          <a:xfrm>
            <a:off x="4307915" y="3299475"/>
            <a:ext cx="1200300" cy="677100"/>
          </a:xfrm>
          <a:prstGeom prst="rect">
            <a:avLst/>
          </a:prstGeom>
          <a:solidFill>
            <a:srgbClr val="C8EAFF"/>
          </a:solid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Search</a:t>
            </a:r>
            <a:endParaRPr sz="16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(MIPS)</a:t>
            </a:r>
            <a:endParaRPr sz="1600" b="1" i="0" u="none" strike="noStrike" cap="none">
              <a:solidFill>
                <a:srgbClr val="000000"/>
              </a:solidFill>
              <a:latin typeface="NanumGothic"/>
              <a:ea typeface="NanumGothic"/>
              <a:cs typeface="NanumGothic"/>
              <a:sym typeface="Nanum Gothic"/>
            </a:endParaRPr>
          </a:p>
        </p:txBody>
      </p:sp>
      <p:sp>
        <p:nvSpPr>
          <p:cNvPr id="572" name="Google Shape;572;g237d29bf840_2_87"/>
          <p:cNvSpPr/>
          <p:nvPr/>
        </p:nvSpPr>
        <p:spPr>
          <a:xfrm>
            <a:off x="3107626" y="2337625"/>
            <a:ext cx="12003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 vector</a:t>
            </a:r>
            <a:endParaRPr sz="1600" b="1" i="0" u="none" strike="noStrike" cap="none">
              <a:solidFill>
                <a:srgbClr val="000000"/>
              </a:solidFill>
              <a:latin typeface="NanumGothic"/>
              <a:ea typeface="NanumGothic"/>
              <a:cs typeface="NanumGothic"/>
              <a:sym typeface="Nanum Gothic"/>
            </a:endParaRPr>
          </a:p>
        </p:txBody>
      </p:sp>
      <p:sp>
        <p:nvSpPr>
          <p:cNvPr id="573" name="Google Shape;573;g237d29bf840_2_87"/>
          <p:cNvSpPr/>
          <p:nvPr/>
        </p:nvSpPr>
        <p:spPr>
          <a:xfrm>
            <a:off x="3107626" y="4427525"/>
            <a:ext cx="12003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Phrase vector</a:t>
            </a:r>
            <a:endParaRPr sz="1600" b="1" i="0" u="none" strike="noStrike" cap="none">
              <a:solidFill>
                <a:srgbClr val="000000"/>
              </a:solidFill>
              <a:latin typeface="NanumGothic"/>
              <a:ea typeface="NanumGothic"/>
              <a:cs typeface="NanumGothic"/>
              <a:sym typeface="Nanum Gothic"/>
            </a:endParaRPr>
          </a:p>
        </p:txBody>
      </p:sp>
      <p:cxnSp>
        <p:nvCxnSpPr>
          <p:cNvPr id="574" name="Google Shape;574;g237d29bf840_2_87"/>
          <p:cNvCxnSpPr>
            <a:stCxn id="572" idx="3"/>
            <a:endCxn id="571" idx="0"/>
          </p:cNvCxnSpPr>
          <p:nvPr/>
        </p:nvCxnSpPr>
        <p:spPr>
          <a:xfrm>
            <a:off x="4307926" y="2593075"/>
            <a:ext cx="600000" cy="706500"/>
          </a:xfrm>
          <a:prstGeom prst="bentConnector2">
            <a:avLst/>
          </a:prstGeom>
          <a:noFill/>
          <a:ln w="28575" cap="flat" cmpd="sng">
            <a:solidFill>
              <a:schemeClr val="dk1"/>
            </a:solidFill>
            <a:prstDash val="solid"/>
            <a:round/>
            <a:headEnd type="none" w="sm" len="sm"/>
            <a:tailEnd type="none" w="sm" len="sm"/>
          </a:ln>
        </p:spPr>
      </p:cxnSp>
      <p:cxnSp>
        <p:nvCxnSpPr>
          <p:cNvPr id="575" name="Google Shape;575;g237d29bf840_2_87"/>
          <p:cNvCxnSpPr>
            <a:stCxn id="573" idx="3"/>
            <a:endCxn id="571" idx="2"/>
          </p:cNvCxnSpPr>
          <p:nvPr/>
        </p:nvCxnSpPr>
        <p:spPr>
          <a:xfrm rot="10800000" flipH="1">
            <a:off x="4307926" y="3976475"/>
            <a:ext cx="600000" cy="706500"/>
          </a:xfrm>
          <a:prstGeom prst="bentConnector2">
            <a:avLst/>
          </a:prstGeom>
          <a:noFill/>
          <a:ln w="28575" cap="flat" cmpd="sng">
            <a:solidFill>
              <a:schemeClr val="dk1"/>
            </a:solidFill>
            <a:prstDash val="solid"/>
            <a:round/>
            <a:headEnd type="none" w="sm" len="sm"/>
            <a:tailEnd type="none" w="sm" len="sm"/>
          </a:ln>
        </p:spPr>
      </p:cxnSp>
      <p:cxnSp>
        <p:nvCxnSpPr>
          <p:cNvPr id="576" name="Google Shape;576;g237d29bf840_2_87"/>
          <p:cNvCxnSpPr>
            <a:stCxn id="566" idx="3"/>
            <a:endCxn id="572" idx="1"/>
          </p:cNvCxnSpPr>
          <p:nvPr/>
        </p:nvCxnSpPr>
        <p:spPr>
          <a:xfrm>
            <a:off x="2634074" y="2593125"/>
            <a:ext cx="473700" cy="0"/>
          </a:xfrm>
          <a:prstGeom prst="straightConnector1">
            <a:avLst/>
          </a:prstGeom>
          <a:noFill/>
          <a:ln w="28575" cap="flat" cmpd="sng">
            <a:solidFill>
              <a:schemeClr val="dk1"/>
            </a:solidFill>
            <a:prstDash val="solid"/>
            <a:round/>
            <a:headEnd type="none" w="sm" len="sm"/>
            <a:tailEnd type="triangle" w="med" len="med"/>
          </a:ln>
        </p:spPr>
      </p:cxnSp>
      <p:cxnSp>
        <p:nvCxnSpPr>
          <p:cNvPr id="577" name="Google Shape;577;g237d29bf840_2_87"/>
          <p:cNvCxnSpPr>
            <a:stCxn id="567" idx="3"/>
            <a:endCxn id="573" idx="1"/>
          </p:cNvCxnSpPr>
          <p:nvPr/>
        </p:nvCxnSpPr>
        <p:spPr>
          <a:xfrm>
            <a:off x="2634074" y="4683000"/>
            <a:ext cx="473700" cy="0"/>
          </a:xfrm>
          <a:prstGeom prst="straightConnector1">
            <a:avLst/>
          </a:prstGeom>
          <a:noFill/>
          <a:ln w="28575" cap="flat" cmpd="sng">
            <a:solidFill>
              <a:schemeClr val="dk1"/>
            </a:solidFill>
            <a:prstDash val="solid"/>
            <a:round/>
            <a:headEnd type="none" w="sm" len="sm"/>
            <a:tailEnd type="triangle" w="med" len="med"/>
          </a:ln>
        </p:spPr>
      </p:cxnSp>
      <p:cxnSp>
        <p:nvCxnSpPr>
          <p:cNvPr id="578" name="Google Shape;578;g237d29bf840_2_87"/>
          <p:cNvCxnSpPr>
            <a:stCxn id="571" idx="3"/>
            <a:endCxn id="579" idx="1"/>
          </p:cNvCxnSpPr>
          <p:nvPr/>
        </p:nvCxnSpPr>
        <p:spPr>
          <a:xfrm>
            <a:off x="5508215" y="3638025"/>
            <a:ext cx="515100" cy="0"/>
          </a:xfrm>
          <a:prstGeom prst="straightConnector1">
            <a:avLst/>
          </a:prstGeom>
          <a:noFill/>
          <a:ln w="28575" cap="flat" cmpd="sng">
            <a:solidFill>
              <a:schemeClr val="dk1"/>
            </a:solidFill>
            <a:prstDash val="solid"/>
            <a:round/>
            <a:headEnd type="none" w="sm" len="sm"/>
            <a:tailEnd type="triangle" w="med" len="med"/>
          </a:ln>
        </p:spPr>
      </p:cxnSp>
      <p:sp>
        <p:nvSpPr>
          <p:cNvPr id="580" name="Google Shape;580;g237d29bf840_2_87"/>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581" name="Google Shape;581;g237d29bf840_2_87"/>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21</a:t>
            </a:fld>
            <a:endParaRPr sz="900" b="1" i="0" u="none" strike="noStrike" cap="none">
              <a:solidFill>
                <a:srgbClr val="888888"/>
              </a:solidFill>
              <a:latin typeface="NanumGothic"/>
              <a:ea typeface="NanumGothic"/>
              <a:cs typeface="NanumGothic"/>
              <a:sym typeface="Nanum Gothic"/>
            </a:endParaRPr>
          </a:p>
        </p:txBody>
      </p:sp>
      <p:sp>
        <p:nvSpPr>
          <p:cNvPr id="582" name="Google Shape;582;g237d29bf840_2_87"/>
          <p:cNvSpPr/>
          <p:nvPr/>
        </p:nvSpPr>
        <p:spPr>
          <a:xfrm>
            <a:off x="69975" y="4063975"/>
            <a:ext cx="2718000" cy="1290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g237d29bf840_2_87"/>
          <p:cNvSpPr txBox="1"/>
          <p:nvPr/>
        </p:nvSpPr>
        <p:spPr>
          <a:xfrm>
            <a:off x="702387" y="3700600"/>
            <a:ext cx="1453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사전 indexing</a:t>
            </a:r>
            <a:endParaRPr b="1">
              <a:latin typeface="NanumGothic"/>
              <a:ea typeface="NanumGothic"/>
              <a:cs typeface="NanumGothic"/>
              <a:sym typeface="Nanum Gothic"/>
            </a:endParaRPr>
          </a:p>
        </p:txBody>
      </p:sp>
      <p:sp>
        <p:nvSpPr>
          <p:cNvPr id="579" name="Google Shape;579;g237d29bf840_2_87"/>
          <p:cNvSpPr/>
          <p:nvPr/>
        </p:nvSpPr>
        <p:spPr>
          <a:xfrm>
            <a:off x="6023256" y="3212293"/>
            <a:ext cx="2359800" cy="8514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phrase</a:t>
            </a:r>
            <a:endParaRPr sz="2500" b="1" i="0" u="none" strike="noStrike" cap="none">
              <a:solidFill>
                <a:srgbClr val="000000"/>
              </a:solidFill>
              <a:latin typeface="NanumGothic"/>
              <a:ea typeface="NanumGothic"/>
              <a:cs typeface="NanumGothic"/>
              <a:sym typeface="Nanum Gothic"/>
            </a:endParaRPr>
          </a:p>
        </p:txBody>
      </p:sp>
      <p:sp>
        <p:nvSpPr>
          <p:cNvPr id="584" name="Google Shape;584;g237d29bf840_2_87"/>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L_sentence</a:t>
            </a:r>
            <a:endParaRPr sz="3000" b="0" i="0" u="none" strike="noStrike" cap="none">
              <a:solidFill>
                <a:srgbClr val="000000"/>
              </a:solidFill>
              <a:latin typeface="NanumGothic ExtraBold"/>
              <a:ea typeface="NanumGothic ExtraBold"/>
              <a:cs typeface="NanumGothic ExtraBold"/>
              <a:sym typeface="NanumGothic ExtraBold"/>
            </a:endParaRPr>
          </a:p>
        </p:txBody>
      </p:sp>
      <p:sp>
        <p:nvSpPr>
          <p:cNvPr id="585" name="Google Shape;585;g237d29bf840_2_87"/>
          <p:cNvSpPr txBox="1"/>
          <p:nvPr/>
        </p:nvSpPr>
        <p:spPr>
          <a:xfrm>
            <a:off x="5914325" y="4394725"/>
            <a:ext cx="6052800" cy="2337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추출된 phrase가 정답 phrase가 위치하는 sentence(gold sentence)에 포함되는지 여부를 계산하는 loss function</a:t>
            </a:r>
            <a:endParaRPr>
              <a:solidFill>
                <a:schemeClr val="dk1"/>
              </a:solidFill>
              <a:latin typeface="NanumGothic"/>
              <a:ea typeface="NanumGothic"/>
              <a:cs typeface="NanumGothic"/>
              <a:sym typeface="Nanum Gothic"/>
            </a:endParaRPr>
          </a:p>
          <a:p>
            <a:pPr marL="457200" lvl="0" indent="-317500" algn="l" rtl="0">
              <a:lnSpc>
                <a:spcPct val="115000"/>
              </a:lnSpc>
              <a:spcBef>
                <a:spcPts val="120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L_context보다 좁은 범위에서 phrase를 찾아야 하므로 난이도 상승</a:t>
            </a:r>
            <a:endParaRPr>
              <a:solidFill>
                <a:schemeClr val="dk1"/>
              </a:solidFill>
              <a:latin typeface="NanumGothic"/>
              <a:ea typeface="NanumGothic"/>
              <a:cs typeface="NanumGothic"/>
              <a:sym typeface="Nanum Gothic"/>
            </a:endParaRPr>
          </a:p>
        </p:txBody>
      </p:sp>
      <p:pic>
        <p:nvPicPr>
          <p:cNvPr id="570" name="Google Shape;570;g237d29bf840_2_87"/>
          <p:cNvPicPr preferRelativeResize="0"/>
          <p:nvPr/>
        </p:nvPicPr>
        <p:blipFill rotWithShape="1">
          <a:blip r:embed="rId4">
            <a:alphaModFix/>
          </a:blip>
          <a:srcRect/>
          <a:stretch/>
        </p:blipFill>
        <p:spPr>
          <a:xfrm>
            <a:off x="118424" y="4143087"/>
            <a:ext cx="943549" cy="1083599"/>
          </a:xfrm>
          <a:prstGeom prst="rect">
            <a:avLst/>
          </a:prstGeom>
          <a:noFill/>
          <a:ln>
            <a:noFill/>
          </a:ln>
        </p:spPr>
      </p:pic>
      <p:sp>
        <p:nvSpPr>
          <p:cNvPr id="586" name="Google Shape;586;g237d29bf840_2_87"/>
          <p:cNvSpPr/>
          <p:nvPr/>
        </p:nvSpPr>
        <p:spPr>
          <a:xfrm>
            <a:off x="9498381" y="3227318"/>
            <a:ext cx="2359800" cy="8514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gold</a:t>
            </a:r>
            <a:endParaRPr sz="2500" b="1">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2500" b="1">
                <a:latin typeface="NanumGothic"/>
                <a:ea typeface="NanumGothic"/>
                <a:cs typeface="NanumGothic"/>
                <a:sym typeface="Nanum Gothic"/>
              </a:rPr>
              <a:t>sentence</a:t>
            </a:r>
            <a:endParaRPr sz="2500" b="1" i="0" u="none" strike="noStrike" cap="none">
              <a:solidFill>
                <a:srgbClr val="000000"/>
              </a:solidFill>
              <a:latin typeface="NanumGothic"/>
              <a:ea typeface="NanumGothic"/>
              <a:cs typeface="NanumGothic"/>
              <a:sym typeface="Nanum Gothic"/>
            </a:endParaRPr>
          </a:p>
        </p:txBody>
      </p:sp>
      <p:sp>
        <p:nvSpPr>
          <p:cNvPr id="587" name="Google Shape;587;g237d29bf840_2_87"/>
          <p:cNvSpPr txBox="1"/>
          <p:nvPr/>
        </p:nvSpPr>
        <p:spPr>
          <a:xfrm>
            <a:off x="294918" y="272300"/>
            <a:ext cx="6145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Query loss의 단위 변경</a:t>
            </a:r>
            <a:endParaRPr sz="1100" b="1" i="0" u="none" strike="noStrike" cap="none">
              <a:solidFill>
                <a:schemeClr val="dk1"/>
              </a:solidFill>
              <a:latin typeface="NanumGothic"/>
              <a:ea typeface="NanumGothic"/>
              <a:cs typeface="NanumGothic"/>
              <a:sym typeface="Nanum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g25b09479055_7_18"/>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593" name="Google Shape;593;g25b09479055_7_18"/>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594" name="Google Shape;594;g25b09479055_7_18"/>
          <p:cNvSpPr txBox="1"/>
          <p:nvPr/>
        </p:nvSpPr>
        <p:spPr>
          <a:xfrm>
            <a:off x="219075" y="1476308"/>
            <a:ext cx="10995600" cy="7389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100000"/>
              </a:lnSpc>
              <a:spcBef>
                <a:spcPts val="0"/>
              </a:spcBef>
              <a:spcAft>
                <a:spcPts val="0"/>
              </a:spcAft>
              <a:buClr>
                <a:srgbClr val="000000"/>
              </a:buClr>
              <a:buSzPts val="1400"/>
              <a:buFont typeface="Nanum Gothic"/>
              <a:buChar char="●"/>
            </a:pPr>
            <a:r>
              <a:rPr lang="ko-KR" i="0" u="none" strike="noStrike" cap="none">
                <a:solidFill>
                  <a:srgbClr val="000000"/>
                </a:solidFill>
                <a:latin typeface="NanumGothic"/>
                <a:ea typeface="NanumGothic"/>
                <a:cs typeface="NanumGothic"/>
                <a:sym typeface="Nanum Gothic"/>
              </a:rPr>
              <a:t>R_unit : sentence </a:t>
            </a:r>
            <a:endParaRPr>
              <a:latin typeface="NanumGothic"/>
              <a:ea typeface="NanumGothic"/>
              <a:cs typeface="NanumGothic"/>
              <a:sym typeface="Nanum Gothic"/>
            </a:endParaRPr>
          </a:p>
          <a:p>
            <a:pPr marL="457200" marR="0" lvl="0" indent="-317500" algn="l" rtl="0">
              <a:lnSpc>
                <a:spcPct val="100000"/>
              </a:lnSpc>
              <a:spcBef>
                <a:spcPts val="0"/>
              </a:spcBef>
              <a:spcAft>
                <a:spcPts val="0"/>
              </a:spcAft>
              <a:buClr>
                <a:srgbClr val="000000"/>
              </a:buClr>
              <a:buSzPts val="1400"/>
              <a:buFont typeface="Nanum Gothic"/>
              <a:buChar char="●"/>
            </a:pPr>
            <a:r>
              <a:rPr lang="ko-KR" i="0" u="none" strike="noStrike" cap="none">
                <a:solidFill>
                  <a:srgbClr val="000000"/>
                </a:solidFill>
                <a:latin typeface="NanumGothic"/>
                <a:ea typeface="NanumGothic"/>
                <a:cs typeface="NanumGothic"/>
                <a:sym typeface="Nanum Gothic"/>
              </a:rPr>
              <a:t>Top_k : 200</a:t>
            </a:r>
            <a:endParaRPr>
              <a:latin typeface="NanumGothic"/>
              <a:ea typeface="NanumGothic"/>
              <a:cs typeface="NanumGothic"/>
              <a:sym typeface="Nanum Gothic"/>
            </a:endParaRPr>
          </a:p>
          <a:p>
            <a:pPr marL="457200" marR="0" lvl="0" indent="-317500" algn="l" rtl="0">
              <a:lnSpc>
                <a:spcPct val="100000"/>
              </a:lnSpc>
              <a:spcBef>
                <a:spcPts val="0"/>
              </a:spcBef>
              <a:spcAft>
                <a:spcPts val="0"/>
              </a:spcAft>
              <a:buSzPts val="1400"/>
              <a:buFont typeface="Nanum Gothic"/>
              <a:buChar char="●"/>
            </a:pPr>
            <a:r>
              <a:rPr lang="ko-KR">
                <a:latin typeface="NanumGothic"/>
                <a:ea typeface="NanumGothic"/>
                <a:cs typeface="NanumGothic"/>
                <a:sym typeface="Nanum Gothic"/>
              </a:rPr>
              <a:t>Collection length(# word) = 3000</a:t>
            </a:r>
            <a:endParaRPr>
              <a:latin typeface="NanumGothic"/>
              <a:ea typeface="NanumGothic"/>
              <a:cs typeface="NanumGothic"/>
              <a:sym typeface="Nanum Gothic"/>
            </a:endParaRPr>
          </a:p>
        </p:txBody>
      </p:sp>
      <p:graphicFrame>
        <p:nvGraphicFramePr>
          <p:cNvPr id="595" name="Google Shape;595;g25b09479055_7_18"/>
          <p:cNvGraphicFramePr/>
          <p:nvPr/>
        </p:nvGraphicFramePr>
        <p:xfrm>
          <a:off x="7240175" y="2853088"/>
          <a:ext cx="3903175" cy="1981050"/>
        </p:xfrm>
        <a:graphic>
          <a:graphicData uri="http://schemas.openxmlformats.org/drawingml/2006/table">
            <a:tbl>
              <a:tblPr>
                <a:noFill/>
                <a:tableStyleId>{D5E03392-2553-4DD0-B48D-DFA86EE30FC2}</a:tableStyleId>
              </a:tblPr>
              <a:tblGrid>
                <a:gridCol w="2165350">
                  <a:extLst>
                    <a:ext uri="{9D8B030D-6E8A-4147-A177-3AD203B41FA5}">
                      <a16:colId xmlns:a16="http://schemas.microsoft.com/office/drawing/2014/main" val="20000"/>
                    </a:ext>
                  </a:extLst>
                </a:gridCol>
                <a:gridCol w="173782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ko-KR" b="1">
                          <a:latin typeface="NanumGothic"/>
                          <a:ea typeface="NanumGothic"/>
                          <a:cs typeface="NanumGothic"/>
                          <a:sym typeface="Nanum Gothic"/>
                        </a:rPr>
                        <a:t>Loss</a:t>
                      </a:r>
                      <a:endParaRPr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b="1">
                          <a:latin typeface="NanumGothic"/>
                          <a:ea typeface="NanumGothic"/>
                          <a:cs typeface="NanumGothic"/>
                          <a:sym typeface="Nanum Gothic"/>
                        </a:rPr>
                        <a:t>mAR</a:t>
                      </a:r>
                      <a:endParaRPr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KR" b="1">
                          <a:latin typeface="NanumGothic"/>
                          <a:ea typeface="NanumGothic"/>
                          <a:cs typeface="NanumGothic"/>
                          <a:sym typeface="Nanum Gothic"/>
                        </a:rPr>
                        <a:t>L_query</a:t>
                      </a:r>
                      <a:endParaRPr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0.6316</a:t>
                      </a:r>
                      <a:endParaRPr>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KR" b="1">
                          <a:latin typeface="NanumGothic"/>
                          <a:ea typeface="NanumGothic"/>
                          <a:cs typeface="NanumGothic"/>
                          <a:sym typeface="Nanum Gothic"/>
                        </a:rPr>
                        <a:t>L_query + L_sentence</a:t>
                      </a:r>
                      <a:endParaRPr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0.6251</a:t>
                      </a:r>
                      <a:endParaRPr>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KR" b="1">
                          <a:latin typeface="NanumGothic"/>
                          <a:ea typeface="NanumGothic"/>
                          <a:cs typeface="NanumGothic"/>
                          <a:sym typeface="Nanum Gothic"/>
                        </a:rPr>
                        <a:t>L_query + L_context</a:t>
                      </a:r>
                      <a:endParaRPr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0.6322</a:t>
                      </a:r>
                      <a:endParaRPr>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ko-KR" b="1">
                          <a:latin typeface="NanumGothic"/>
                          <a:ea typeface="NanumGothic"/>
                          <a:cs typeface="NanumGothic"/>
                          <a:sym typeface="Nanum Gothic"/>
                        </a:rPr>
                        <a:t>L_query + L_doc</a:t>
                      </a:r>
                      <a:endParaRPr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0.6351</a:t>
                      </a:r>
                      <a:endParaRPr b="1">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96" name="Google Shape;596;g25b09479055_7_18"/>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597" name="Google Shape;597;g25b09479055_7_18"/>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22</a:t>
            </a:fld>
            <a:endParaRPr sz="900" b="1" i="0" u="none" strike="noStrike" cap="none">
              <a:solidFill>
                <a:srgbClr val="888888"/>
              </a:solidFill>
              <a:latin typeface="NanumGothic"/>
              <a:ea typeface="NanumGothic"/>
              <a:cs typeface="NanumGothic"/>
              <a:sym typeface="Nanum Gothic"/>
            </a:endParaRPr>
          </a:p>
        </p:txBody>
      </p:sp>
      <p:sp>
        <p:nvSpPr>
          <p:cNvPr id="598" name="Google Shape;598;g25b09479055_7_18"/>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Query loss의 단위 변경: Result</a:t>
            </a:r>
            <a:endParaRPr sz="3000" b="0" i="0" u="none" strike="noStrike" cap="none">
              <a:solidFill>
                <a:srgbClr val="000000"/>
              </a:solidFill>
              <a:latin typeface="NanumGothic ExtraBold"/>
              <a:ea typeface="NanumGothic ExtraBold"/>
              <a:cs typeface="NanumGothic ExtraBold"/>
              <a:sym typeface="NanumGothic ExtraBold"/>
            </a:endParaRPr>
          </a:p>
        </p:txBody>
      </p:sp>
      <p:sp>
        <p:nvSpPr>
          <p:cNvPr id="599" name="Google Shape;599;g25b09479055_7_18"/>
          <p:cNvSpPr txBox="1"/>
          <p:nvPr/>
        </p:nvSpPr>
        <p:spPr>
          <a:xfrm>
            <a:off x="294918" y="272300"/>
            <a:ext cx="6145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Query loss의 단위 변경</a:t>
            </a:r>
            <a:endParaRPr sz="1100" b="1" i="0" u="none" strike="noStrike" cap="none">
              <a:solidFill>
                <a:schemeClr val="dk1"/>
              </a:solidFill>
              <a:latin typeface="NanumGothic"/>
              <a:ea typeface="NanumGothic"/>
              <a:cs typeface="NanumGothic"/>
              <a:sym typeface="Nanum Gothic"/>
            </a:endParaRPr>
          </a:p>
        </p:txBody>
      </p:sp>
      <p:pic>
        <p:nvPicPr>
          <p:cNvPr id="600" name="Google Shape;600;g25b09479055_7_18"/>
          <p:cNvPicPr preferRelativeResize="0"/>
          <p:nvPr/>
        </p:nvPicPr>
        <p:blipFill>
          <a:blip r:embed="rId4">
            <a:alphaModFix/>
          </a:blip>
          <a:stretch>
            <a:fillRect/>
          </a:stretch>
        </p:blipFill>
        <p:spPr>
          <a:xfrm>
            <a:off x="894625" y="2246550"/>
            <a:ext cx="5774703" cy="3782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Google Shape;605;g25bc3ca3822_0_0"/>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606" name="Google Shape;606;g25bc3ca3822_0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607" name="Google Shape;607;g25bc3ca3822_0_0"/>
          <p:cNvSpPr/>
          <p:nvPr/>
        </p:nvSpPr>
        <p:spPr>
          <a:xfrm>
            <a:off x="2212850" y="2072375"/>
            <a:ext cx="1409400" cy="431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a:latin typeface="NanumGothic"/>
                <a:ea typeface="NanumGothic"/>
                <a:cs typeface="NanumGothic"/>
                <a:sym typeface="Nanum Gothic"/>
              </a:rPr>
              <a:t>SpanBERT</a:t>
            </a:r>
            <a:endParaRPr sz="1800" b="1" i="0" u="none" strike="noStrike" cap="none">
              <a:solidFill>
                <a:srgbClr val="000000"/>
              </a:solidFill>
              <a:latin typeface="NanumGothic"/>
              <a:ea typeface="NanumGothic"/>
              <a:cs typeface="NanumGothic"/>
              <a:sym typeface="Nanum Gothic"/>
            </a:endParaRPr>
          </a:p>
        </p:txBody>
      </p:sp>
      <p:sp>
        <p:nvSpPr>
          <p:cNvPr id="608" name="Google Shape;608;g25bc3ca3822_0_0"/>
          <p:cNvSpPr txBox="1"/>
          <p:nvPr/>
        </p:nvSpPr>
        <p:spPr>
          <a:xfrm>
            <a:off x="605970" y="2496487"/>
            <a:ext cx="808500" cy="431100"/>
          </a:xfrm>
          <a:prstGeom prst="rect">
            <a:avLst/>
          </a:prstGeom>
          <a:solidFill>
            <a:srgbClr val="C8EAFF"/>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a:t>
            </a:r>
            <a:endParaRPr sz="1600" b="1" i="0" u="none" strike="noStrike" cap="none">
              <a:solidFill>
                <a:srgbClr val="000000"/>
              </a:solidFill>
              <a:latin typeface="NanumGothic"/>
              <a:ea typeface="NanumGothic"/>
              <a:cs typeface="NanumGothic"/>
              <a:sym typeface="Nanum Gothic"/>
            </a:endParaRPr>
          </a:p>
        </p:txBody>
      </p:sp>
      <p:cxnSp>
        <p:nvCxnSpPr>
          <p:cNvPr id="609" name="Google Shape;609;g25bc3ca3822_0_0"/>
          <p:cNvCxnSpPr>
            <a:stCxn id="608" idx="3"/>
            <a:endCxn id="607" idx="1"/>
          </p:cNvCxnSpPr>
          <p:nvPr/>
        </p:nvCxnSpPr>
        <p:spPr>
          <a:xfrm rot="10800000" flipH="1">
            <a:off x="1414470" y="2287837"/>
            <a:ext cx="798300" cy="424200"/>
          </a:xfrm>
          <a:prstGeom prst="straightConnector1">
            <a:avLst/>
          </a:prstGeom>
          <a:noFill/>
          <a:ln w="28575" cap="flat" cmpd="sng">
            <a:solidFill>
              <a:schemeClr val="dk1"/>
            </a:solidFill>
            <a:prstDash val="solid"/>
            <a:round/>
            <a:headEnd type="none" w="sm" len="sm"/>
            <a:tailEnd type="triangle" w="med" len="med"/>
          </a:ln>
        </p:spPr>
      </p:cxnSp>
      <p:cxnSp>
        <p:nvCxnSpPr>
          <p:cNvPr id="610" name="Google Shape;610;g25bc3ca3822_0_0"/>
          <p:cNvCxnSpPr>
            <a:stCxn id="608" idx="3"/>
            <a:endCxn id="611" idx="1"/>
          </p:cNvCxnSpPr>
          <p:nvPr/>
        </p:nvCxnSpPr>
        <p:spPr>
          <a:xfrm>
            <a:off x="1414470" y="2712037"/>
            <a:ext cx="798300" cy="499200"/>
          </a:xfrm>
          <a:prstGeom prst="straightConnector1">
            <a:avLst/>
          </a:prstGeom>
          <a:noFill/>
          <a:ln w="28575" cap="flat" cmpd="sng">
            <a:solidFill>
              <a:schemeClr val="dk1"/>
            </a:solidFill>
            <a:prstDash val="solid"/>
            <a:round/>
            <a:headEnd type="none" w="sm" len="sm"/>
            <a:tailEnd type="triangle" w="med" len="med"/>
          </a:ln>
        </p:spPr>
      </p:cxnSp>
      <p:sp>
        <p:nvSpPr>
          <p:cNvPr id="612" name="Google Shape;612;g25bc3ca3822_0_0"/>
          <p:cNvSpPr/>
          <p:nvPr/>
        </p:nvSpPr>
        <p:spPr>
          <a:xfrm>
            <a:off x="4239200" y="2032500"/>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 start</a:t>
            </a:r>
            <a:endParaRPr sz="16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vector</a:t>
            </a:r>
            <a:endParaRPr sz="1600" b="1" i="0" u="none" strike="noStrike" cap="none">
              <a:solidFill>
                <a:srgbClr val="000000"/>
              </a:solidFill>
              <a:latin typeface="NanumGothic"/>
              <a:ea typeface="NanumGothic"/>
              <a:cs typeface="NanumGothic"/>
              <a:sym typeface="Nanum Gothic"/>
            </a:endParaRPr>
          </a:p>
        </p:txBody>
      </p:sp>
      <p:sp>
        <p:nvSpPr>
          <p:cNvPr id="613" name="Google Shape;613;g25bc3ca3822_0_0"/>
          <p:cNvSpPr/>
          <p:nvPr/>
        </p:nvSpPr>
        <p:spPr>
          <a:xfrm>
            <a:off x="4239200" y="2955637"/>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Query end</a:t>
            </a:r>
            <a:endParaRPr sz="1600" b="1">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vector</a:t>
            </a:r>
            <a:endParaRPr sz="1600" b="1">
              <a:latin typeface="NanumGothic"/>
              <a:ea typeface="NanumGothic"/>
              <a:cs typeface="NanumGothic"/>
              <a:sym typeface="Nanum Gothic"/>
            </a:endParaRPr>
          </a:p>
        </p:txBody>
      </p:sp>
      <p:cxnSp>
        <p:nvCxnSpPr>
          <p:cNvPr id="614" name="Google Shape;614;g25bc3ca3822_0_0"/>
          <p:cNvCxnSpPr>
            <a:stCxn id="607" idx="3"/>
            <a:endCxn id="612" idx="1"/>
          </p:cNvCxnSpPr>
          <p:nvPr/>
        </p:nvCxnSpPr>
        <p:spPr>
          <a:xfrm>
            <a:off x="3622250" y="2287925"/>
            <a:ext cx="617100" cy="0"/>
          </a:xfrm>
          <a:prstGeom prst="straightConnector1">
            <a:avLst/>
          </a:prstGeom>
          <a:noFill/>
          <a:ln w="28575" cap="flat" cmpd="sng">
            <a:solidFill>
              <a:schemeClr val="dk1"/>
            </a:solidFill>
            <a:prstDash val="solid"/>
            <a:round/>
            <a:headEnd type="none" w="sm" len="sm"/>
            <a:tailEnd type="triangle" w="med" len="med"/>
          </a:ln>
        </p:spPr>
      </p:cxnSp>
      <p:cxnSp>
        <p:nvCxnSpPr>
          <p:cNvPr id="615" name="Google Shape;615;g25bc3ca3822_0_0"/>
          <p:cNvCxnSpPr>
            <a:stCxn id="611" idx="3"/>
            <a:endCxn id="613" idx="1"/>
          </p:cNvCxnSpPr>
          <p:nvPr/>
        </p:nvCxnSpPr>
        <p:spPr>
          <a:xfrm>
            <a:off x="3622275" y="3211087"/>
            <a:ext cx="616800" cy="0"/>
          </a:xfrm>
          <a:prstGeom prst="straightConnector1">
            <a:avLst/>
          </a:prstGeom>
          <a:noFill/>
          <a:ln w="28575" cap="flat" cmpd="sng">
            <a:solidFill>
              <a:schemeClr val="dk1"/>
            </a:solidFill>
            <a:prstDash val="solid"/>
            <a:round/>
            <a:headEnd type="none" w="sm" len="sm"/>
            <a:tailEnd type="triangle" w="med" len="med"/>
          </a:ln>
        </p:spPr>
      </p:cxnSp>
      <p:sp>
        <p:nvSpPr>
          <p:cNvPr id="616" name="Google Shape;616;g25bc3ca3822_0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617" name="Google Shape;617;g25bc3ca3822_0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23</a:t>
            </a:fld>
            <a:endParaRPr sz="900" b="1" i="0" u="none" strike="noStrike" cap="none">
              <a:solidFill>
                <a:srgbClr val="888888"/>
              </a:solidFill>
              <a:latin typeface="NanumGothic"/>
              <a:ea typeface="NanumGothic"/>
              <a:cs typeface="NanumGothic"/>
              <a:sym typeface="Nanum Gothic"/>
            </a:endParaRPr>
          </a:p>
        </p:txBody>
      </p:sp>
      <p:sp>
        <p:nvSpPr>
          <p:cNvPr id="611" name="Google Shape;611;g25bc3ca3822_0_0"/>
          <p:cNvSpPr/>
          <p:nvPr/>
        </p:nvSpPr>
        <p:spPr>
          <a:xfrm>
            <a:off x="2212875" y="2995537"/>
            <a:ext cx="1409400" cy="431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a:latin typeface="NanumGothic"/>
                <a:ea typeface="NanumGothic"/>
                <a:cs typeface="NanumGothic"/>
                <a:sym typeface="Nanum Gothic"/>
              </a:rPr>
              <a:t>SpanBERT</a:t>
            </a:r>
            <a:endParaRPr sz="1800" b="1">
              <a:latin typeface="NanumGothic"/>
              <a:ea typeface="NanumGothic"/>
              <a:cs typeface="NanumGothic"/>
              <a:sym typeface="Nanum Gothic"/>
            </a:endParaRPr>
          </a:p>
        </p:txBody>
      </p:sp>
      <p:sp>
        <p:nvSpPr>
          <p:cNvPr id="618" name="Google Shape;618;g25bc3ca3822_0_0"/>
          <p:cNvSpPr/>
          <p:nvPr/>
        </p:nvSpPr>
        <p:spPr>
          <a:xfrm>
            <a:off x="2212850" y="4707725"/>
            <a:ext cx="1409400" cy="431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a:latin typeface="NanumGothic"/>
                <a:ea typeface="NanumGothic"/>
                <a:cs typeface="NanumGothic"/>
                <a:sym typeface="Nanum Gothic"/>
              </a:rPr>
              <a:t>SpanBERT</a:t>
            </a:r>
            <a:endParaRPr sz="1800" b="1" i="0" u="none" strike="noStrike" cap="none">
              <a:solidFill>
                <a:srgbClr val="000000"/>
              </a:solidFill>
              <a:latin typeface="NanumGothic"/>
              <a:ea typeface="NanumGothic"/>
              <a:cs typeface="NanumGothic"/>
              <a:sym typeface="Nanum Gothic"/>
            </a:endParaRPr>
          </a:p>
        </p:txBody>
      </p:sp>
      <p:cxnSp>
        <p:nvCxnSpPr>
          <p:cNvPr id="619" name="Google Shape;619;g25bc3ca3822_0_0"/>
          <p:cNvCxnSpPr>
            <a:stCxn id="620" idx="3"/>
            <a:endCxn id="618" idx="1"/>
          </p:cNvCxnSpPr>
          <p:nvPr/>
        </p:nvCxnSpPr>
        <p:spPr>
          <a:xfrm rot="10800000" flipH="1">
            <a:off x="1686576" y="4923375"/>
            <a:ext cx="526200" cy="458400"/>
          </a:xfrm>
          <a:prstGeom prst="straightConnector1">
            <a:avLst/>
          </a:prstGeom>
          <a:noFill/>
          <a:ln w="28575" cap="flat" cmpd="sng">
            <a:solidFill>
              <a:schemeClr val="dk1"/>
            </a:solidFill>
            <a:prstDash val="solid"/>
            <a:round/>
            <a:headEnd type="none" w="sm" len="sm"/>
            <a:tailEnd type="triangle" w="med" len="med"/>
          </a:ln>
        </p:spPr>
      </p:cxnSp>
      <p:cxnSp>
        <p:nvCxnSpPr>
          <p:cNvPr id="621" name="Google Shape;621;g25bc3ca3822_0_0"/>
          <p:cNvCxnSpPr>
            <a:stCxn id="620" idx="3"/>
            <a:endCxn id="622" idx="1"/>
          </p:cNvCxnSpPr>
          <p:nvPr/>
        </p:nvCxnSpPr>
        <p:spPr>
          <a:xfrm>
            <a:off x="1686576" y="5381775"/>
            <a:ext cx="526200" cy="464700"/>
          </a:xfrm>
          <a:prstGeom prst="straightConnector1">
            <a:avLst/>
          </a:prstGeom>
          <a:noFill/>
          <a:ln w="28575" cap="flat" cmpd="sng">
            <a:solidFill>
              <a:schemeClr val="dk1"/>
            </a:solidFill>
            <a:prstDash val="solid"/>
            <a:round/>
            <a:headEnd type="none" w="sm" len="sm"/>
            <a:tailEnd type="triangle" w="med" len="med"/>
          </a:ln>
        </p:spPr>
      </p:cxnSp>
      <p:sp>
        <p:nvSpPr>
          <p:cNvPr id="623" name="Google Shape;623;g25bc3ca3822_0_0"/>
          <p:cNvSpPr/>
          <p:nvPr/>
        </p:nvSpPr>
        <p:spPr>
          <a:xfrm>
            <a:off x="4239200" y="4667850"/>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Phrase</a:t>
            </a:r>
            <a:r>
              <a:rPr lang="ko-KR" sz="1600" b="1" i="0" u="none" strike="noStrike" cap="none">
                <a:solidFill>
                  <a:srgbClr val="000000"/>
                </a:solidFill>
                <a:latin typeface="NanumGothic"/>
                <a:ea typeface="NanumGothic"/>
                <a:cs typeface="NanumGothic"/>
                <a:sym typeface="Nanum Gothic"/>
              </a:rPr>
              <a:t> start</a:t>
            </a:r>
            <a:endParaRPr sz="16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vector</a:t>
            </a:r>
            <a:endParaRPr sz="1600" b="1" i="0" u="none" strike="noStrike" cap="none">
              <a:solidFill>
                <a:srgbClr val="000000"/>
              </a:solidFill>
              <a:latin typeface="NanumGothic"/>
              <a:ea typeface="NanumGothic"/>
              <a:cs typeface="NanumGothic"/>
              <a:sym typeface="Nanum Gothic"/>
            </a:endParaRPr>
          </a:p>
        </p:txBody>
      </p:sp>
      <p:sp>
        <p:nvSpPr>
          <p:cNvPr id="624" name="Google Shape;624;g25bc3ca3822_0_0"/>
          <p:cNvSpPr/>
          <p:nvPr/>
        </p:nvSpPr>
        <p:spPr>
          <a:xfrm>
            <a:off x="4239200" y="5590987"/>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Phrase end</a:t>
            </a:r>
            <a:endParaRPr sz="1600" b="1">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vector</a:t>
            </a:r>
            <a:endParaRPr sz="1600" b="1">
              <a:latin typeface="NanumGothic"/>
              <a:ea typeface="NanumGothic"/>
              <a:cs typeface="NanumGothic"/>
              <a:sym typeface="Nanum Gothic"/>
            </a:endParaRPr>
          </a:p>
        </p:txBody>
      </p:sp>
      <p:cxnSp>
        <p:nvCxnSpPr>
          <p:cNvPr id="625" name="Google Shape;625;g25bc3ca3822_0_0"/>
          <p:cNvCxnSpPr>
            <a:stCxn id="618" idx="3"/>
            <a:endCxn id="623" idx="1"/>
          </p:cNvCxnSpPr>
          <p:nvPr/>
        </p:nvCxnSpPr>
        <p:spPr>
          <a:xfrm>
            <a:off x="3622250" y="4923275"/>
            <a:ext cx="617100" cy="0"/>
          </a:xfrm>
          <a:prstGeom prst="straightConnector1">
            <a:avLst/>
          </a:prstGeom>
          <a:noFill/>
          <a:ln w="28575" cap="flat" cmpd="sng">
            <a:solidFill>
              <a:schemeClr val="dk1"/>
            </a:solidFill>
            <a:prstDash val="solid"/>
            <a:round/>
            <a:headEnd type="none" w="sm" len="sm"/>
            <a:tailEnd type="triangle" w="med" len="med"/>
          </a:ln>
        </p:spPr>
      </p:cxnSp>
      <p:cxnSp>
        <p:nvCxnSpPr>
          <p:cNvPr id="626" name="Google Shape;626;g25bc3ca3822_0_0"/>
          <p:cNvCxnSpPr>
            <a:stCxn id="622" idx="3"/>
            <a:endCxn id="624" idx="1"/>
          </p:cNvCxnSpPr>
          <p:nvPr/>
        </p:nvCxnSpPr>
        <p:spPr>
          <a:xfrm>
            <a:off x="3622275" y="5846437"/>
            <a:ext cx="616800" cy="0"/>
          </a:xfrm>
          <a:prstGeom prst="straightConnector1">
            <a:avLst/>
          </a:prstGeom>
          <a:noFill/>
          <a:ln w="28575" cap="flat" cmpd="sng">
            <a:solidFill>
              <a:schemeClr val="dk1"/>
            </a:solidFill>
            <a:prstDash val="solid"/>
            <a:round/>
            <a:headEnd type="none" w="sm" len="sm"/>
            <a:tailEnd type="triangle" w="med" len="med"/>
          </a:ln>
        </p:spPr>
      </p:cxnSp>
      <p:sp>
        <p:nvSpPr>
          <p:cNvPr id="622" name="Google Shape;622;g25bc3ca3822_0_0"/>
          <p:cNvSpPr/>
          <p:nvPr/>
        </p:nvSpPr>
        <p:spPr>
          <a:xfrm>
            <a:off x="2212875" y="5630887"/>
            <a:ext cx="1409400" cy="431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a:latin typeface="NanumGothic"/>
                <a:ea typeface="NanumGothic"/>
                <a:cs typeface="NanumGothic"/>
                <a:sym typeface="Nanum Gothic"/>
              </a:rPr>
              <a:t>SpanBERT</a:t>
            </a:r>
            <a:endParaRPr sz="1800" b="1">
              <a:latin typeface="NanumGothic"/>
              <a:ea typeface="NanumGothic"/>
              <a:cs typeface="NanumGothic"/>
              <a:sym typeface="Nanum Gothic"/>
            </a:endParaRPr>
          </a:p>
        </p:txBody>
      </p:sp>
      <p:cxnSp>
        <p:nvCxnSpPr>
          <p:cNvPr id="627" name="Google Shape;627;g25bc3ca3822_0_0"/>
          <p:cNvCxnSpPr>
            <a:stCxn id="612" idx="3"/>
            <a:endCxn id="623" idx="3"/>
          </p:cNvCxnSpPr>
          <p:nvPr/>
        </p:nvCxnSpPr>
        <p:spPr>
          <a:xfrm>
            <a:off x="5835200" y="2287950"/>
            <a:ext cx="600" cy="2635500"/>
          </a:xfrm>
          <a:prstGeom prst="bentConnector3">
            <a:avLst>
              <a:gd name="adj1" fmla="val 229820833"/>
            </a:avLst>
          </a:prstGeom>
          <a:noFill/>
          <a:ln w="9525" cap="flat" cmpd="sng">
            <a:solidFill>
              <a:schemeClr val="dk2"/>
            </a:solidFill>
            <a:prstDash val="solid"/>
            <a:round/>
            <a:headEnd type="none" w="med" len="med"/>
            <a:tailEnd type="none" w="med" len="med"/>
          </a:ln>
        </p:spPr>
      </p:cxnSp>
      <p:cxnSp>
        <p:nvCxnSpPr>
          <p:cNvPr id="628" name="Google Shape;628;g25bc3ca3822_0_0"/>
          <p:cNvCxnSpPr>
            <a:stCxn id="613" idx="3"/>
            <a:endCxn id="624" idx="3"/>
          </p:cNvCxnSpPr>
          <p:nvPr/>
        </p:nvCxnSpPr>
        <p:spPr>
          <a:xfrm>
            <a:off x="5835200" y="3211087"/>
            <a:ext cx="600" cy="2635500"/>
          </a:xfrm>
          <a:prstGeom prst="bentConnector3">
            <a:avLst>
              <a:gd name="adj1" fmla="val 109416667"/>
            </a:avLst>
          </a:prstGeom>
          <a:noFill/>
          <a:ln w="9525" cap="flat" cmpd="sng">
            <a:solidFill>
              <a:schemeClr val="dk2"/>
            </a:solidFill>
            <a:prstDash val="solid"/>
            <a:round/>
            <a:headEnd type="none" w="med" len="med"/>
            <a:tailEnd type="none" w="med" len="med"/>
          </a:ln>
        </p:spPr>
      </p:cxnSp>
      <p:cxnSp>
        <p:nvCxnSpPr>
          <p:cNvPr id="629" name="Google Shape;629;g25bc3ca3822_0_0"/>
          <p:cNvCxnSpPr>
            <a:endCxn id="630" idx="1"/>
          </p:cNvCxnSpPr>
          <p:nvPr/>
        </p:nvCxnSpPr>
        <p:spPr>
          <a:xfrm>
            <a:off x="7194775" y="3428337"/>
            <a:ext cx="651300" cy="0"/>
          </a:xfrm>
          <a:prstGeom prst="straightConnector1">
            <a:avLst/>
          </a:prstGeom>
          <a:noFill/>
          <a:ln w="9525" cap="flat" cmpd="sng">
            <a:solidFill>
              <a:schemeClr val="dk2"/>
            </a:solidFill>
            <a:prstDash val="solid"/>
            <a:round/>
            <a:headEnd type="none" w="med" len="med"/>
            <a:tailEnd type="none" w="med" len="med"/>
          </a:ln>
        </p:spPr>
      </p:cxnSp>
      <p:cxnSp>
        <p:nvCxnSpPr>
          <p:cNvPr id="631" name="Google Shape;631;g25bc3ca3822_0_0"/>
          <p:cNvCxnSpPr>
            <a:endCxn id="632" idx="1"/>
          </p:cNvCxnSpPr>
          <p:nvPr/>
        </p:nvCxnSpPr>
        <p:spPr>
          <a:xfrm>
            <a:off x="6491576" y="4528837"/>
            <a:ext cx="1354500" cy="0"/>
          </a:xfrm>
          <a:prstGeom prst="straightConnector1">
            <a:avLst/>
          </a:prstGeom>
          <a:noFill/>
          <a:ln w="9525" cap="flat" cmpd="sng">
            <a:solidFill>
              <a:schemeClr val="dk2"/>
            </a:solidFill>
            <a:prstDash val="solid"/>
            <a:round/>
            <a:headEnd type="none" w="med" len="med"/>
            <a:tailEnd type="none" w="med" len="med"/>
          </a:ln>
        </p:spPr>
      </p:cxnSp>
      <p:sp>
        <p:nvSpPr>
          <p:cNvPr id="630" name="Google Shape;630;g25bc3ca3822_0_0"/>
          <p:cNvSpPr/>
          <p:nvPr/>
        </p:nvSpPr>
        <p:spPr>
          <a:xfrm>
            <a:off x="7846075" y="3172887"/>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start logits</a:t>
            </a:r>
            <a:endParaRPr sz="1600" b="1">
              <a:latin typeface="NanumGothic"/>
              <a:ea typeface="NanumGothic"/>
              <a:cs typeface="NanumGothic"/>
              <a:sym typeface="Nanum Gothic"/>
            </a:endParaRPr>
          </a:p>
        </p:txBody>
      </p:sp>
      <p:sp>
        <p:nvSpPr>
          <p:cNvPr id="632" name="Google Shape;632;g25bc3ca3822_0_0"/>
          <p:cNvSpPr/>
          <p:nvPr/>
        </p:nvSpPr>
        <p:spPr>
          <a:xfrm>
            <a:off x="7846076" y="4273387"/>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end logits</a:t>
            </a:r>
            <a:endParaRPr sz="1600" b="1">
              <a:latin typeface="NanumGothic"/>
              <a:ea typeface="NanumGothic"/>
              <a:cs typeface="NanumGothic"/>
              <a:sym typeface="Nanum Gothic"/>
            </a:endParaRPr>
          </a:p>
        </p:txBody>
      </p:sp>
      <p:sp>
        <p:nvSpPr>
          <p:cNvPr id="633" name="Google Shape;633;g25bc3ca3822_0_0"/>
          <p:cNvSpPr/>
          <p:nvPr/>
        </p:nvSpPr>
        <p:spPr>
          <a:xfrm>
            <a:off x="254375" y="4278050"/>
            <a:ext cx="3534000" cy="2000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g25bc3ca3822_0_0"/>
          <p:cNvSpPr txBox="1"/>
          <p:nvPr/>
        </p:nvSpPr>
        <p:spPr>
          <a:xfrm>
            <a:off x="1432075" y="3877849"/>
            <a:ext cx="140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사전 indexing</a:t>
            </a:r>
            <a:endParaRPr b="1">
              <a:latin typeface="NanumGothic"/>
              <a:ea typeface="NanumGothic"/>
              <a:cs typeface="NanumGothic"/>
              <a:sym typeface="Nanum Gothic"/>
            </a:endParaRPr>
          </a:p>
        </p:txBody>
      </p:sp>
      <p:sp>
        <p:nvSpPr>
          <p:cNvPr id="635" name="Google Shape;635;g25bc3ca3822_0_0"/>
          <p:cNvSpPr/>
          <p:nvPr/>
        </p:nvSpPr>
        <p:spPr>
          <a:xfrm>
            <a:off x="6959725" y="3172900"/>
            <a:ext cx="510900" cy="5109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atin typeface="NanumGothic ExtraBold"/>
                <a:ea typeface="NanumGothic ExtraBold"/>
                <a:cs typeface="NanumGothic ExtraBold"/>
                <a:sym typeface="NanumGothic ExtraBold"/>
              </a:rPr>
              <a:t>⨉</a:t>
            </a:r>
            <a:endParaRPr>
              <a:latin typeface="NanumGothic ExtraBold"/>
              <a:ea typeface="NanumGothic ExtraBold"/>
              <a:cs typeface="NanumGothic ExtraBold"/>
              <a:sym typeface="NanumGothic ExtraBold"/>
            </a:endParaRPr>
          </a:p>
        </p:txBody>
      </p:sp>
      <p:sp>
        <p:nvSpPr>
          <p:cNvPr id="636" name="Google Shape;636;g25bc3ca3822_0_0"/>
          <p:cNvSpPr/>
          <p:nvPr/>
        </p:nvSpPr>
        <p:spPr>
          <a:xfrm>
            <a:off x="6217925" y="4273400"/>
            <a:ext cx="510900" cy="5109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atin typeface="NanumGothic ExtraBold"/>
                <a:ea typeface="NanumGothic ExtraBold"/>
                <a:cs typeface="NanumGothic ExtraBold"/>
                <a:sym typeface="NanumGothic ExtraBold"/>
              </a:rPr>
              <a:t>⨉</a:t>
            </a:r>
            <a:endParaRPr>
              <a:latin typeface="NanumGothic ExtraBold"/>
              <a:ea typeface="NanumGothic ExtraBold"/>
              <a:cs typeface="NanumGothic ExtraBold"/>
              <a:sym typeface="NanumGothic ExtraBold"/>
            </a:endParaRPr>
          </a:p>
        </p:txBody>
      </p:sp>
      <p:sp>
        <p:nvSpPr>
          <p:cNvPr id="637" name="Google Shape;637;g25bc3ca3822_0_0"/>
          <p:cNvSpPr/>
          <p:nvPr/>
        </p:nvSpPr>
        <p:spPr>
          <a:xfrm>
            <a:off x="7846075" y="5373837"/>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dense logits</a:t>
            </a:r>
            <a:endParaRPr sz="1600" b="1">
              <a:latin typeface="NanumGothic"/>
              <a:ea typeface="NanumGothic"/>
              <a:cs typeface="NanumGothic"/>
              <a:sym typeface="Nanum Gothic"/>
            </a:endParaRPr>
          </a:p>
        </p:txBody>
      </p:sp>
      <p:pic>
        <p:nvPicPr>
          <p:cNvPr id="620" name="Google Shape;620;g25bc3ca3822_0_0"/>
          <p:cNvPicPr preferRelativeResize="0"/>
          <p:nvPr/>
        </p:nvPicPr>
        <p:blipFill rotWithShape="1">
          <a:blip r:embed="rId4">
            <a:alphaModFix/>
          </a:blip>
          <a:srcRect/>
          <a:stretch/>
        </p:blipFill>
        <p:spPr>
          <a:xfrm>
            <a:off x="333875" y="4605025"/>
            <a:ext cx="1352701" cy="1553500"/>
          </a:xfrm>
          <a:prstGeom prst="rect">
            <a:avLst/>
          </a:prstGeom>
          <a:noFill/>
          <a:ln>
            <a:noFill/>
          </a:ln>
        </p:spPr>
      </p:pic>
      <p:sp>
        <p:nvSpPr>
          <p:cNvPr id="638" name="Google Shape;638;g25bc3ca3822_0_0"/>
          <p:cNvSpPr/>
          <p:nvPr/>
        </p:nvSpPr>
        <p:spPr>
          <a:xfrm>
            <a:off x="8431975" y="3766488"/>
            <a:ext cx="424200" cy="42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latin typeface="NanumGothic ExtraBold"/>
                <a:ea typeface="NanumGothic ExtraBold"/>
                <a:cs typeface="NanumGothic ExtraBold"/>
                <a:sym typeface="NanumGothic ExtraBold"/>
              </a:rPr>
              <a:t>+</a:t>
            </a:r>
            <a:endParaRPr>
              <a:latin typeface="NanumGothic ExtraBold"/>
              <a:ea typeface="NanumGothic ExtraBold"/>
              <a:cs typeface="NanumGothic ExtraBold"/>
              <a:sym typeface="NanumGothic ExtraBold"/>
            </a:endParaRPr>
          </a:p>
        </p:txBody>
      </p:sp>
      <p:sp>
        <p:nvSpPr>
          <p:cNvPr id="639" name="Google Shape;639;g25bc3ca3822_0_0"/>
          <p:cNvSpPr/>
          <p:nvPr/>
        </p:nvSpPr>
        <p:spPr>
          <a:xfrm>
            <a:off x="10559325" y="4273412"/>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target</a:t>
            </a:r>
            <a:endParaRPr sz="1600" b="1">
              <a:latin typeface="NanumGothic"/>
              <a:ea typeface="NanumGothic"/>
              <a:cs typeface="NanumGothic"/>
              <a:sym typeface="Nanum Gothic"/>
            </a:endParaRPr>
          </a:p>
        </p:txBody>
      </p:sp>
      <p:sp>
        <p:nvSpPr>
          <p:cNvPr id="640" name="Google Shape;640;g25bc3ca3822_0_0"/>
          <p:cNvSpPr/>
          <p:nvPr/>
        </p:nvSpPr>
        <p:spPr>
          <a:xfrm>
            <a:off x="2031250" y="1942574"/>
            <a:ext cx="1741800" cy="160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g25bc3ca3822_0_0"/>
          <p:cNvSpPr txBox="1"/>
          <p:nvPr/>
        </p:nvSpPr>
        <p:spPr>
          <a:xfrm>
            <a:off x="1997825" y="1568050"/>
            <a:ext cx="1859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Query Encoder</a:t>
            </a:r>
            <a:endParaRPr b="1">
              <a:latin typeface="NanumGothic"/>
              <a:ea typeface="NanumGothic"/>
              <a:cs typeface="NanumGothic"/>
              <a:sym typeface="Nanum Gothic"/>
            </a:endParaRPr>
          </a:p>
        </p:txBody>
      </p:sp>
      <p:sp>
        <p:nvSpPr>
          <p:cNvPr id="642" name="Google Shape;642;g25bc3ca3822_0_0"/>
          <p:cNvSpPr/>
          <p:nvPr/>
        </p:nvSpPr>
        <p:spPr>
          <a:xfrm>
            <a:off x="1990325" y="4608924"/>
            <a:ext cx="1741800" cy="160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g25bc3ca3822_0_0"/>
          <p:cNvSpPr txBox="1"/>
          <p:nvPr/>
        </p:nvSpPr>
        <p:spPr>
          <a:xfrm>
            <a:off x="2090025" y="4262249"/>
            <a:ext cx="154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Phrase Encoder</a:t>
            </a:r>
            <a:endParaRPr b="1">
              <a:latin typeface="NanumGothic"/>
              <a:ea typeface="NanumGothic"/>
              <a:cs typeface="NanumGothic"/>
              <a:sym typeface="Nanum Gothic"/>
            </a:endParaRPr>
          </a:p>
        </p:txBody>
      </p:sp>
      <p:sp>
        <p:nvSpPr>
          <p:cNvPr id="644" name="Google Shape;644;g25bc3ca3822_0_0"/>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latin typeface="NanumGothic ExtraBold"/>
                <a:ea typeface="NanumGothic ExtraBold"/>
                <a:cs typeface="NanumGothic ExtraBold"/>
                <a:sym typeface="NanumGothic ExtraBold"/>
              </a:rPr>
              <a:t>3.1.2. </a:t>
            </a:r>
            <a:r>
              <a:rPr lang="ko-KR" sz="3000">
                <a:solidFill>
                  <a:srgbClr val="000000"/>
                </a:solidFill>
                <a:latin typeface="NanumGothic ExtraBold"/>
                <a:ea typeface="NanumGothic ExtraBold"/>
                <a:cs typeface="NanumGothic ExtraBold"/>
                <a:sym typeface="NanumGothic ExtraBold"/>
              </a:rPr>
              <a:t>Loss</a:t>
            </a:r>
            <a:r>
              <a:rPr lang="ko-KR" sz="3000">
                <a:latin typeface="NanumGothic ExtraBold"/>
                <a:ea typeface="NanumGothic ExtraBold"/>
                <a:cs typeface="NanumGothic ExtraBold"/>
                <a:sym typeface="NanumGothic ExtraBold"/>
              </a:rPr>
              <a:t>의</a:t>
            </a:r>
            <a:r>
              <a:rPr lang="ko-KR" sz="3000">
                <a:solidFill>
                  <a:srgbClr val="000000"/>
                </a:solidFill>
                <a:latin typeface="NanumGothic ExtraBold"/>
                <a:ea typeface="NanumGothic ExtraBold"/>
                <a:cs typeface="NanumGothic ExtraBold"/>
                <a:sym typeface="NanumGothic ExtraBold"/>
              </a:rPr>
              <a:t> </a:t>
            </a:r>
            <a:r>
              <a:rPr lang="ko-KR" sz="3000">
                <a:latin typeface="NanumGothic ExtraBold"/>
                <a:ea typeface="NanumGothic ExtraBold"/>
                <a:cs typeface="NanumGothic ExtraBold"/>
                <a:sym typeface="NanumGothic ExtraBold"/>
              </a:rPr>
              <a:t>구성 요소 추가</a:t>
            </a:r>
            <a:endParaRPr sz="3000" i="0" u="none" strike="noStrike" cap="none">
              <a:solidFill>
                <a:srgbClr val="000000"/>
              </a:solidFill>
              <a:latin typeface="NanumGothic ExtraBold"/>
              <a:ea typeface="NanumGothic ExtraBold"/>
              <a:cs typeface="NanumGothic ExtraBold"/>
              <a:sym typeface="NanumGothic ExtraBold"/>
            </a:endParaRPr>
          </a:p>
        </p:txBody>
      </p:sp>
      <p:cxnSp>
        <p:nvCxnSpPr>
          <p:cNvPr id="645" name="Google Shape;645;g25bc3ca3822_0_0"/>
          <p:cNvCxnSpPr>
            <a:stCxn id="630" idx="3"/>
            <a:endCxn id="639" idx="1"/>
          </p:cNvCxnSpPr>
          <p:nvPr/>
        </p:nvCxnSpPr>
        <p:spPr>
          <a:xfrm>
            <a:off x="9442075" y="3428337"/>
            <a:ext cx="1117200" cy="1100400"/>
          </a:xfrm>
          <a:prstGeom prst="straightConnector1">
            <a:avLst/>
          </a:prstGeom>
          <a:noFill/>
          <a:ln w="38100" cap="flat" cmpd="sng">
            <a:solidFill>
              <a:schemeClr val="dk2"/>
            </a:solidFill>
            <a:prstDash val="solid"/>
            <a:round/>
            <a:headEnd type="none" w="med" len="med"/>
            <a:tailEnd type="triangle" w="med" len="med"/>
          </a:ln>
        </p:spPr>
      </p:cxnSp>
      <p:cxnSp>
        <p:nvCxnSpPr>
          <p:cNvPr id="646" name="Google Shape;646;g25bc3ca3822_0_0"/>
          <p:cNvCxnSpPr>
            <a:stCxn id="632" idx="3"/>
            <a:endCxn id="639" idx="1"/>
          </p:cNvCxnSpPr>
          <p:nvPr/>
        </p:nvCxnSpPr>
        <p:spPr>
          <a:xfrm>
            <a:off x="9442076" y="4528837"/>
            <a:ext cx="1117200" cy="0"/>
          </a:xfrm>
          <a:prstGeom prst="straightConnector1">
            <a:avLst/>
          </a:prstGeom>
          <a:noFill/>
          <a:ln w="38100" cap="flat" cmpd="sng">
            <a:solidFill>
              <a:schemeClr val="dk2"/>
            </a:solidFill>
            <a:prstDash val="solid"/>
            <a:round/>
            <a:headEnd type="none" w="med" len="med"/>
            <a:tailEnd type="triangle" w="med" len="med"/>
          </a:ln>
        </p:spPr>
      </p:cxnSp>
      <p:cxnSp>
        <p:nvCxnSpPr>
          <p:cNvPr id="647" name="Google Shape;647;g25bc3ca3822_0_0"/>
          <p:cNvCxnSpPr>
            <a:stCxn id="637" idx="3"/>
            <a:endCxn id="639" idx="1"/>
          </p:cNvCxnSpPr>
          <p:nvPr/>
        </p:nvCxnSpPr>
        <p:spPr>
          <a:xfrm rot="10800000" flipH="1">
            <a:off x="9442075" y="4528887"/>
            <a:ext cx="1117200" cy="1100400"/>
          </a:xfrm>
          <a:prstGeom prst="straightConnector1">
            <a:avLst/>
          </a:prstGeom>
          <a:noFill/>
          <a:ln w="38100" cap="flat" cmpd="sng">
            <a:solidFill>
              <a:schemeClr val="dk2"/>
            </a:solidFill>
            <a:prstDash val="solid"/>
            <a:round/>
            <a:headEnd type="none" w="med" len="med"/>
            <a:tailEnd type="triangle" w="med" len="med"/>
          </a:ln>
        </p:spPr>
      </p:cxnSp>
      <p:sp>
        <p:nvSpPr>
          <p:cNvPr id="648" name="Google Shape;648;g25bc3ca3822_0_0"/>
          <p:cNvSpPr txBox="1"/>
          <p:nvPr/>
        </p:nvSpPr>
        <p:spPr>
          <a:xfrm>
            <a:off x="9899075" y="3546975"/>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b="1">
                <a:latin typeface="NanumGothic"/>
                <a:ea typeface="NanumGothic"/>
                <a:cs typeface="NanumGothic"/>
                <a:sym typeface="Nanum Gothic"/>
              </a:rPr>
              <a:t>A</a:t>
            </a:r>
            <a:endParaRPr b="1">
              <a:latin typeface="NanumGothic"/>
              <a:ea typeface="NanumGothic"/>
              <a:cs typeface="NanumGothic"/>
              <a:sym typeface="Nanum Gothic"/>
            </a:endParaRPr>
          </a:p>
        </p:txBody>
      </p:sp>
      <p:sp>
        <p:nvSpPr>
          <p:cNvPr id="649" name="Google Shape;649;g25bc3ca3822_0_0"/>
          <p:cNvSpPr txBox="1"/>
          <p:nvPr/>
        </p:nvSpPr>
        <p:spPr>
          <a:xfrm>
            <a:off x="9729600" y="4128575"/>
            <a:ext cx="246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b="1">
                <a:latin typeface="NanumGothic"/>
                <a:ea typeface="NanumGothic"/>
                <a:cs typeface="NanumGothic"/>
                <a:sym typeface="Nanum Gothic"/>
              </a:rPr>
              <a:t>B</a:t>
            </a:r>
            <a:endParaRPr b="1">
              <a:latin typeface="NanumGothic"/>
              <a:ea typeface="NanumGothic"/>
              <a:cs typeface="NanumGothic"/>
              <a:sym typeface="Nanum Gothic"/>
            </a:endParaRPr>
          </a:p>
        </p:txBody>
      </p:sp>
      <p:sp>
        <p:nvSpPr>
          <p:cNvPr id="650" name="Google Shape;650;g25bc3ca3822_0_0"/>
          <p:cNvSpPr txBox="1"/>
          <p:nvPr/>
        </p:nvSpPr>
        <p:spPr>
          <a:xfrm>
            <a:off x="9899075" y="5078000"/>
            <a:ext cx="140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b="1">
                <a:latin typeface="NanumGothic"/>
                <a:ea typeface="NanumGothic"/>
                <a:cs typeface="NanumGothic"/>
                <a:sym typeface="Nanum Gothic"/>
              </a:rPr>
              <a:t>C</a:t>
            </a:r>
            <a:endParaRPr b="1">
              <a:latin typeface="NanumGothic"/>
              <a:ea typeface="NanumGothic"/>
              <a:cs typeface="NanumGothic"/>
              <a:sym typeface="Nanum Gothic"/>
            </a:endParaRPr>
          </a:p>
        </p:txBody>
      </p:sp>
      <p:sp>
        <p:nvSpPr>
          <p:cNvPr id="651" name="Google Shape;651;g25bc3ca3822_0_0"/>
          <p:cNvSpPr/>
          <p:nvPr/>
        </p:nvSpPr>
        <p:spPr>
          <a:xfrm rot="5400000">
            <a:off x="8431975" y="4866938"/>
            <a:ext cx="424200" cy="42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latin typeface="NanumGothic ExtraBold"/>
                <a:ea typeface="NanumGothic ExtraBold"/>
                <a:cs typeface="NanumGothic ExtraBold"/>
                <a:sym typeface="NanumGothic ExtraBold"/>
              </a:rPr>
              <a:t>=</a:t>
            </a:r>
            <a:endParaRPr>
              <a:latin typeface="NanumGothic ExtraBold"/>
              <a:ea typeface="NanumGothic ExtraBold"/>
              <a:cs typeface="NanumGothic ExtraBold"/>
              <a:sym typeface="NanumGothic ExtraBold"/>
            </a:endParaRPr>
          </a:p>
        </p:txBody>
      </p:sp>
      <p:sp>
        <p:nvSpPr>
          <p:cNvPr id="652" name="Google Shape;652;g25bc3ca3822_0_0"/>
          <p:cNvSpPr txBox="1"/>
          <p:nvPr/>
        </p:nvSpPr>
        <p:spPr>
          <a:xfrm>
            <a:off x="294919" y="272300"/>
            <a:ext cx="5550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Loss의 구성 요소 추가</a:t>
            </a:r>
            <a:endParaRPr sz="1100" b="1" i="0" u="none" strike="noStrike" cap="none">
              <a:solidFill>
                <a:schemeClr val="dk1"/>
              </a:solidFill>
              <a:latin typeface="NanumGothic"/>
              <a:ea typeface="NanumGothic"/>
              <a:cs typeface="NanumGothic"/>
              <a:sym typeface="Nanum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pic>
        <p:nvPicPr>
          <p:cNvPr id="657" name="Google Shape;657;g25bc3ca3822_0_51"/>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658" name="Google Shape;658;g25bc3ca3822_0_51"/>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659" name="Google Shape;659;g25bc3ca3822_0_51"/>
          <p:cNvSpPr/>
          <p:nvPr/>
        </p:nvSpPr>
        <p:spPr>
          <a:xfrm>
            <a:off x="2212850" y="2072375"/>
            <a:ext cx="1409400" cy="431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a:latin typeface="NanumGothic"/>
                <a:ea typeface="NanumGothic"/>
                <a:cs typeface="NanumGothic"/>
                <a:sym typeface="Nanum Gothic"/>
              </a:rPr>
              <a:t>SpanBERT</a:t>
            </a:r>
            <a:endParaRPr sz="1800" b="1" i="0" u="none" strike="noStrike" cap="none">
              <a:solidFill>
                <a:srgbClr val="000000"/>
              </a:solidFill>
              <a:latin typeface="NanumGothic"/>
              <a:ea typeface="NanumGothic"/>
              <a:cs typeface="NanumGothic"/>
              <a:sym typeface="Nanum Gothic"/>
            </a:endParaRPr>
          </a:p>
        </p:txBody>
      </p:sp>
      <p:sp>
        <p:nvSpPr>
          <p:cNvPr id="660" name="Google Shape;660;g25bc3ca3822_0_51"/>
          <p:cNvSpPr txBox="1"/>
          <p:nvPr/>
        </p:nvSpPr>
        <p:spPr>
          <a:xfrm>
            <a:off x="605970" y="2496487"/>
            <a:ext cx="808500" cy="431100"/>
          </a:xfrm>
          <a:prstGeom prst="rect">
            <a:avLst/>
          </a:prstGeom>
          <a:solidFill>
            <a:srgbClr val="C8EAFF"/>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a:t>
            </a:r>
            <a:endParaRPr sz="1600" b="1" i="0" u="none" strike="noStrike" cap="none">
              <a:solidFill>
                <a:srgbClr val="000000"/>
              </a:solidFill>
              <a:latin typeface="NanumGothic"/>
              <a:ea typeface="NanumGothic"/>
              <a:cs typeface="NanumGothic"/>
              <a:sym typeface="Nanum Gothic"/>
            </a:endParaRPr>
          </a:p>
        </p:txBody>
      </p:sp>
      <p:cxnSp>
        <p:nvCxnSpPr>
          <p:cNvPr id="661" name="Google Shape;661;g25bc3ca3822_0_51"/>
          <p:cNvCxnSpPr>
            <a:stCxn id="660" idx="3"/>
            <a:endCxn id="659" idx="1"/>
          </p:cNvCxnSpPr>
          <p:nvPr/>
        </p:nvCxnSpPr>
        <p:spPr>
          <a:xfrm rot="10800000" flipH="1">
            <a:off x="1414470" y="2287837"/>
            <a:ext cx="798300" cy="424200"/>
          </a:xfrm>
          <a:prstGeom prst="straightConnector1">
            <a:avLst/>
          </a:prstGeom>
          <a:noFill/>
          <a:ln w="28575" cap="flat" cmpd="sng">
            <a:solidFill>
              <a:schemeClr val="dk1"/>
            </a:solidFill>
            <a:prstDash val="solid"/>
            <a:round/>
            <a:headEnd type="none" w="sm" len="sm"/>
            <a:tailEnd type="triangle" w="med" len="med"/>
          </a:ln>
        </p:spPr>
      </p:cxnSp>
      <p:cxnSp>
        <p:nvCxnSpPr>
          <p:cNvPr id="662" name="Google Shape;662;g25bc3ca3822_0_51"/>
          <p:cNvCxnSpPr>
            <a:stCxn id="660" idx="3"/>
            <a:endCxn id="663" idx="1"/>
          </p:cNvCxnSpPr>
          <p:nvPr/>
        </p:nvCxnSpPr>
        <p:spPr>
          <a:xfrm>
            <a:off x="1414470" y="2712037"/>
            <a:ext cx="798300" cy="499200"/>
          </a:xfrm>
          <a:prstGeom prst="straightConnector1">
            <a:avLst/>
          </a:prstGeom>
          <a:noFill/>
          <a:ln w="28575" cap="flat" cmpd="sng">
            <a:solidFill>
              <a:schemeClr val="dk1"/>
            </a:solidFill>
            <a:prstDash val="solid"/>
            <a:round/>
            <a:headEnd type="none" w="sm" len="sm"/>
            <a:tailEnd type="triangle" w="med" len="med"/>
          </a:ln>
        </p:spPr>
      </p:cxnSp>
      <p:sp>
        <p:nvSpPr>
          <p:cNvPr id="664" name="Google Shape;664;g25bc3ca3822_0_51"/>
          <p:cNvSpPr/>
          <p:nvPr/>
        </p:nvSpPr>
        <p:spPr>
          <a:xfrm>
            <a:off x="4239200" y="2032500"/>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Query start</a:t>
            </a:r>
            <a:endParaRPr sz="16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vector</a:t>
            </a:r>
            <a:endParaRPr sz="1600" b="1" i="0" u="none" strike="noStrike" cap="none">
              <a:solidFill>
                <a:srgbClr val="000000"/>
              </a:solidFill>
              <a:latin typeface="NanumGothic"/>
              <a:ea typeface="NanumGothic"/>
              <a:cs typeface="NanumGothic"/>
              <a:sym typeface="Nanum Gothic"/>
            </a:endParaRPr>
          </a:p>
        </p:txBody>
      </p:sp>
      <p:sp>
        <p:nvSpPr>
          <p:cNvPr id="665" name="Google Shape;665;g25bc3ca3822_0_51"/>
          <p:cNvSpPr/>
          <p:nvPr/>
        </p:nvSpPr>
        <p:spPr>
          <a:xfrm>
            <a:off x="4239200" y="2955637"/>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Query end</a:t>
            </a:r>
            <a:endParaRPr sz="1600" b="1">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vector</a:t>
            </a:r>
            <a:endParaRPr sz="1600" b="1">
              <a:latin typeface="NanumGothic"/>
              <a:ea typeface="NanumGothic"/>
              <a:cs typeface="NanumGothic"/>
              <a:sym typeface="Nanum Gothic"/>
            </a:endParaRPr>
          </a:p>
        </p:txBody>
      </p:sp>
      <p:cxnSp>
        <p:nvCxnSpPr>
          <p:cNvPr id="666" name="Google Shape;666;g25bc3ca3822_0_51"/>
          <p:cNvCxnSpPr>
            <a:stCxn id="659" idx="3"/>
            <a:endCxn id="664" idx="1"/>
          </p:cNvCxnSpPr>
          <p:nvPr/>
        </p:nvCxnSpPr>
        <p:spPr>
          <a:xfrm>
            <a:off x="3622250" y="2287925"/>
            <a:ext cx="617100" cy="0"/>
          </a:xfrm>
          <a:prstGeom prst="straightConnector1">
            <a:avLst/>
          </a:prstGeom>
          <a:noFill/>
          <a:ln w="28575" cap="flat" cmpd="sng">
            <a:solidFill>
              <a:schemeClr val="dk1"/>
            </a:solidFill>
            <a:prstDash val="solid"/>
            <a:round/>
            <a:headEnd type="none" w="sm" len="sm"/>
            <a:tailEnd type="triangle" w="med" len="med"/>
          </a:ln>
        </p:spPr>
      </p:cxnSp>
      <p:cxnSp>
        <p:nvCxnSpPr>
          <p:cNvPr id="667" name="Google Shape;667;g25bc3ca3822_0_51"/>
          <p:cNvCxnSpPr>
            <a:stCxn id="663" idx="3"/>
            <a:endCxn id="665" idx="1"/>
          </p:cNvCxnSpPr>
          <p:nvPr/>
        </p:nvCxnSpPr>
        <p:spPr>
          <a:xfrm>
            <a:off x="3622275" y="3211087"/>
            <a:ext cx="616800" cy="0"/>
          </a:xfrm>
          <a:prstGeom prst="straightConnector1">
            <a:avLst/>
          </a:prstGeom>
          <a:noFill/>
          <a:ln w="28575" cap="flat" cmpd="sng">
            <a:solidFill>
              <a:schemeClr val="dk1"/>
            </a:solidFill>
            <a:prstDash val="solid"/>
            <a:round/>
            <a:headEnd type="none" w="sm" len="sm"/>
            <a:tailEnd type="triangle" w="med" len="med"/>
          </a:ln>
        </p:spPr>
      </p:cxnSp>
      <p:sp>
        <p:nvSpPr>
          <p:cNvPr id="668" name="Google Shape;668;g25bc3ca3822_0_51"/>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669" name="Google Shape;669;g25bc3ca3822_0_51"/>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24</a:t>
            </a:fld>
            <a:endParaRPr sz="900" b="1" i="0" u="none" strike="noStrike" cap="none">
              <a:solidFill>
                <a:srgbClr val="888888"/>
              </a:solidFill>
              <a:latin typeface="NanumGothic"/>
              <a:ea typeface="NanumGothic"/>
              <a:cs typeface="NanumGothic"/>
              <a:sym typeface="Nanum Gothic"/>
            </a:endParaRPr>
          </a:p>
        </p:txBody>
      </p:sp>
      <p:sp>
        <p:nvSpPr>
          <p:cNvPr id="663" name="Google Shape;663;g25bc3ca3822_0_51"/>
          <p:cNvSpPr/>
          <p:nvPr/>
        </p:nvSpPr>
        <p:spPr>
          <a:xfrm>
            <a:off x="2212875" y="2995537"/>
            <a:ext cx="1409400" cy="431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a:latin typeface="NanumGothic"/>
                <a:ea typeface="NanumGothic"/>
                <a:cs typeface="NanumGothic"/>
                <a:sym typeface="Nanum Gothic"/>
              </a:rPr>
              <a:t>SpanBERT</a:t>
            </a:r>
            <a:endParaRPr sz="1800" b="1">
              <a:latin typeface="NanumGothic"/>
              <a:ea typeface="NanumGothic"/>
              <a:cs typeface="NanumGothic"/>
              <a:sym typeface="Nanum Gothic"/>
            </a:endParaRPr>
          </a:p>
        </p:txBody>
      </p:sp>
      <p:sp>
        <p:nvSpPr>
          <p:cNvPr id="670" name="Google Shape;670;g25bc3ca3822_0_51"/>
          <p:cNvSpPr/>
          <p:nvPr/>
        </p:nvSpPr>
        <p:spPr>
          <a:xfrm>
            <a:off x="2212850" y="4707725"/>
            <a:ext cx="1409400" cy="431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a:latin typeface="NanumGothic"/>
                <a:ea typeface="NanumGothic"/>
                <a:cs typeface="NanumGothic"/>
                <a:sym typeface="Nanum Gothic"/>
              </a:rPr>
              <a:t>SpanBERT</a:t>
            </a:r>
            <a:endParaRPr sz="1800" b="1" i="0" u="none" strike="noStrike" cap="none">
              <a:solidFill>
                <a:srgbClr val="000000"/>
              </a:solidFill>
              <a:latin typeface="NanumGothic"/>
              <a:ea typeface="NanumGothic"/>
              <a:cs typeface="NanumGothic"/>
              <a:sym typeface="Nanum Gothic"/>
            </a:endParaRPr>
          </a:p>
        </p:txBody>
      </p:sp>
      <p:cxnSp>
        <p:nvCxnSpPr>
          <p:cNvPr id="671" name="Google Shape;671;g25bc3ca3822_0_51"/>
          <p:cNvCxnSpPr>
            <a:stCxn id="672" idx="3"/>
            <a:endCxn id="670" idx="1"/>
          </p:cNvCxnSpPr>
          <p:nvPr/>
        </p:nvCxnSpPr>
        <p:spPr>
          <a:xfrm rot="10800000" flipH="1">
            <a:off x="1686576" y="4923375"/>
            <a:ext cx="526200" cy="458400"/>
          </a:xfrm>
          <a:prstGeom prst="straightConnector1">
            <a:avLst/>
          </a:prstGeom>
          <a:noFill/>
          <a:ln w="28575" cap="flat" cmpd="sng">
            <a:solidFill>
              <a:schemeClr val="dk1"/>
            </a:solidFill>
            <a:prstDash val="solid"/>
            <a:round/>
            <a:headEnd type="none" w="sm" len="sm"/>
            <a:tailEnd type="triangle" w="med" len="med"/>
          </a:ln>
        </p:spPr>
      </p:cxnSp>
      <p:cxnSp>
        <p:nvCxnSpPr>
          <p:cNvPr id="673" name="Google Shape;673;g25bc3ca3822_0_51"/>
          <p:cNvCxnSpPr>
            <a:stCxn id="672" idx="3"/>
            <a:endCxn id="674" idx="1"/>
          </p:cNvCxnSpPr>
          <p:nvPr/>
        </p:nvCxnSpPr>
        <p:spPr>
          <a:xfrm>
            <a:off x="1686576" y="5381775"/>
            <a:ext cx="526200" cy="464700"/>
          </a:xfrm>
          <a:prstGeom prst="straightConnector1">
            <a:avLst/>
          </a:prstGeom>
          <a:noFill/>
          <a:ln w="28575" cap="flat" cmpd="sng">
            <a:solidFill>
              <a:schemeClr val="dk1"/>
            </a:solidFill>
            <a:prstDash val="solid"/>
            <a:round/>
            <a:headEnd type="none" w="sm" len="sm"/>
            <a:tailEnd type="triangle" w="med" len="med"/>
          </a:ln>
        </p:spPr>
      </p:cxnSp>
      <p:sp>
        <p:nvSpPr>
          <p:cNvPr id="675" name="Google Shape;675;g25bc3ca3822_0_51"/>
          <p:cNvSpPr/>
          <p:nvPr/>
        </p:nvSpPr>
        <p:spPr>
          <a:xfrm>
            <a:off x="4239200" y="4667850"/>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Phrase</a:t>
            </a:r>
            <a:r>
              <a:rPr lang="ko-KR" sz="1600" b="1" i="0" u="none" strike="noStrike" cap="none">
                <a:solidFill>
                  <a:srgbClr val="000000"/>
                </a:solidFill>
                <a:latin typeface="NanumGothic"/>
                <a:ea typeface="NanumGothic"/>
                <a:cs typeface="NanumGothic"/>
                <a:sym typeface="Nanum Gothic"/>
              </a:rPr>
              <a:t> start</a:t>
            </a:r>
            <a:endParaRPr sz="1600" b="1" i="0" u="none" strike="noStrike" cap="none">
              <a:solidFill>
                <a:srgbClr val="000000"/>
              </a:solidFill>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i="0" u="none" strike="noStrike" cap="none">
                <a:solidFill>
                  <a:srgbClr val="000000"/>
                </a:solidFill>
                <a:latin typeface="NanumGothic"/>
                <a:ea typeface="NanumGothic"/>
                <a:cs typeface="NanumGothic"/>
                <a:sym typeface="Nanum Gothic"/>
              </a:rPr>
              <a:t>vector</a:t>
            </a:r>
            <a:endParaRPr sz="1600" b="1" i="0" u="none" strike="noStrike" cap="none">
              <a:solidFill>
                <a:srgbClr val="000000"/>
              </a:solidFill>
              <a:latin typeface="NanumGothic"/>
              <a:ea typeface="NanumGothic"/>
              <a:cs typeface="NanumGothic"/>
              <a:sym typeface="Nanum Gothic"/>
            </a:endParaRPr>
          </a:p>
        </p:txBody>
      </p:sp>
      <p:sp>
        <p:nvSpPr>
          <p:cNvPr id="676" name="Google Shape;676;g25bc3ca3822_0_51"/>
          <p:cNvSpPr/>
          <p:nvPr/>
        </p:nvSpPr>
        <p:spPr>
          <a:xfrm>
            <a:off x="4239200" y="5590987"/>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Phrase end</a:t>
            </a:r>
            <a:endParaRPr sz="1600" b="1">
              <a:latin typeface="NanumGothic"/>
              <a:ea typeface="NanumGothic"/>
              <a:cs typeface="NanumGothic"/>
              <a:sym typeface="Nanum Gothic"/>
            </a:endParaRPr>
          </a:p>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vector</a:t>
            </a:r>
            <a:endParaRPr sz="1600" b="1">
              <a:latin typeface="NanumGothic"/>
              <a:ea typeface="NanumGothic"/>
              <a:cs typeface="NanumGothic"/>
              <a:sym typeface="Nanum Gothic"/>
            </a:endParaRPr>
          </a:p>
        </p:txBody>
      </p:sp>
      <p:cxnSp>
        <p:nvCxnSpPr>
          <p:cNvPr id="677" name="Google Shape;677;g25bc3ca3822_0_51"/>
          <p:cNvCxnSpPr>
            <a:stCxn id="670" idx="3"/>
            <a:endCxn id="675" idx="1"/>
          </p:cNvCxnSpPr>
          <p:nvPr/>
        </p:nvCxnSpPr>
        <p:spPr>
          <a:xfrm>
            <a:off x="3622250" y="4923275"/>
            <a:ext cx="617100" cy="0"/>
          </a:xfrm>
          <a:prstGeom prst="straightConnector1">
            <a:avLst/>
          </a:prstGeom>
          <a:noFill/>
          <a:ln w="28575" cap="flat" cmpd="sng">
            <a:solidFill>
              <a:schemeClr val="dk1"/>
            </a:solidFill>
            <a:prstDash val="solid"/>
            <a:round/>
            <a:headEnd type="none" w="sm" len="sm"/>
            <a:tailEnd type="triangle" w="med" len="med"/>
          </a:ln>
        </p:spPr>
      </p:cxnSp>
      <p:cxnSp>
        <p:nvCxnSpPr>
          <p:cNvPr id="678" name="Google Shape;678;g25bc3ca3822_0_51"/>
          <p:cNvCxnSpPr>
            <a:stCxn id="674" idx="3"/>
            <a:endCxn id="676" idx="1"/>
          </p:cNvCxnSpPr>
          <p:nvPr/>
        </p:nvCxnSpPr>
        <p:spPr>
          <a:xfrm>
            <a:off x="3622275" y="5846437"/>
            <a:ext cx="616800" cy="0"/>
          </a:xfrm>
          <a:prstGeom prst="straightConnector1">
            <a:avLst/>
          </a:prstGeom>
          <a:noFill/>
          <a:ln w="28575" cap="flat" cmpd="sng">
            <a:solidFill>
              <a:schemeClr val="dk1"/>
            </a:solidFill>
            <a:prstDash val="solid"/>
            <a:round/>
            <a:headEnd type="none" w="sm" len="sm"/>
            <a:tailEnd type="triangle" w="med" len="med"/>
          </a:ln>
        </p:spPr>
      </p:cxnSp>
      <p:sp>
        <p:nvSpPr>
          <p:cNvPr id="674" name="Google Shape;674;g25bc3ca3822_0_51"/>
          <p:cNvSpPr/>
          <p:nvPr/>
        </p:nvSpPr>
        <p:spPr>
          <a:xfrm>
            <a:off x="2212875" y="5630887"/>
            <a:ext cx="1409400" cy="4311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ko-KR" sz="1800" b="1">
                <a:latin typeface="NanumGothic"/>
                <a:ea typeface="NanumGothic"/>
                <a:cs typeface="NanumGothic"/>
                <a:sym typeface="Nanum Gothic"/>
              </a:rPr>
              <a:t>SpanBERT</a:t>
            </a:r>
            <a:endParaRPr sz="1800" b="1">
              <a:latin typeface="NanumGothic"/>
              <a:ea typeface="NanumGothic"/>
              <a:cs typeface="NanumGothic"/>
              <a:sym typeface="Nanum Gothic"/>
            </a:endParaRPr>
          </a:p>
        </p:txBody>
      </p:sp>
      <p:cxnSp>
        <p:nvCxnSpPr>
          <p:cNvPr id="679" name="Google Shape;679;g25bc3ca3822_0_51"/>
          <p:cNvCxnSpPr>
            <a:stCxn id="664" idx="3"/>
            <a:endCxn id="675" idx="3"/>
          </p:cNvCxnSpPr>
          <p:nvPr/>
        </p:nvCxnSpPr>
        <p:spPr>
          <a:xfrm>
            <a:off x="5835200" y="2287950"/>
            <a:ext cx="600" cy="2635500"/>
          </a:xfrm>
          <a:prstGeom prst="bentConnector3">
            <a:avLst>
              <a:gd name="adj1" fmla="val 229820833"/>
            </a:avLst>
          </a:prstGeom>
          <a:noFill/>
          <a:ln w="9525" cap="flat" cmpd="sng">
            <a:solidFill>
              <a:schemeClr val="dk2"/>
            </a:solidFill>
            <a:prstDash val="solid"/>
            <a:round/>
            <a:headEnd type="none" w="med" len="med"/>
            <a:tailEnd type="none" w="med" len="med"/>
          </a:ln>
        </p:spPr>
      </p:cxnSp>
      <p:cxnSp>
        <p:nvCxnSpPr>
          <p:cNvPr id="680" name="Google Shape;680;g25bc3ca3822_0_51"/>
          <p:cNvCxnSpPr>
            <a:stCxn id="665" idx="3"/>
            <a:endCxn id="676" idx="3"/>
          </p:cNvCxnSpPr>
          <p:nvPr/>
        </p:nvCxnSpPr>
        <p:spPr>
          <a:xfrm>
            <a:off x="5835200" y="3211087"/>
            <a:ext cx="600" cy="2635500"/>
          </a:xfrm>
          <a:prstGeom prst="bentConnector3">
            <a:avLst>
              <a:gd name="adj1" fmla="val 109416667"/>
            </a:avLst>
          </a:prstGeom>
          <a:noFill/>
          <a:ln w="9525" cap="flat" cmpd="sng">
            <a:solidFill>
              <a:schemeClr val="dk2"/>
            </a:solidFill>
            <a:prstDash val="solid"/>
            <a:round/>
            <a:headEnd type="none" w="med" len="med"/>
            <a:tailEnd type="none" w="med" len="med"/>
          </a:ln>
        </p:spPr>
      </p:cxnSp>
      <p:cxnSp>
        <p:nvCxnSpPr>
          <p:cNvPr id="681" name="Google Shape;681;g25bc3ca3822_0_51"/>
          <p:cNvCxnSpPr>
            <a:endCxn id="682" idx="1"/>
          </p:cNvCxnSpPr>
          <p:nvPr/>
        </p:nvCxnSpPr>
        <p:spPr>
          <a:xfrm>
            <a:off x="7194775" y="3428337"/>
            <a:ext cx="651300" cy="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g25bc3ca3822_0_51"/>
          <p:cNvCxnSpPr>
            <a:endCxn id="684" idx="1"/>
          </p:cNvCxnSpPr>
          <p:nvPr/>
        </p:nvCxnSpPr>
        <p:spPr>
          <a:xfrm>
            <a:off x="6491576" y="4528837"/>
            <a:ext cx="1354500" cy="0"/>
          </a:xfrm>
          <a:prstGeom prst="straightConnector1">
            <a:avLst/>
          </a:prstGeom>
          <a:noFill/>
          <a:ln w="9525" cap="flat" cmpd="sng">
            <a:solidFill>
              <a:schemeClr val="dk2"/>
            </a:solidFill>
            <a:prstDash val="solid"/>
            <a:round/>
            <a:headEnd type="none" w="med" len="med"/>
            <a:tailEnd type="none" w="med" len="med"/>
          </a:ln>
        </p:spPr>
      </p:cxnSp>
      <p:sp>
        <p:nvSpPr>
          <p:cNvPr id="682" name="Google Shape;682;g25bc3ca3822_0_51"/>
          <p:cNvSpPr/>
          <p:nvPr/>
        </p:nvSpPr>
        <p:spPr>
          <a:xfrm>
            <a:off x="7846075" y="3172887"/>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start logits</a:t>
            </a:r>
            <a:endParaRPr sz="1600" b="1">
              <a:latin typeface="NanumGothic"/>
              <a:ea typeface="NanumGothic"/>
              <a:cs typeface="NanumGothic"/>
              <a:sym typeface="Nanum Gothic"/>
            </a:endParaRPr>
          </a:p>
        </p:txBody>
      </p:sp>
      <p:sp>
        <p:nvSpPr>
          <p:cNvPr id="684" name="Google Shape;684;g25bc3ca3822_0_51"/>
          <p:cNvSpPr/>
          <p:nvPr/>
        </p:nvSpPr>
        <p:spPr>
          <a:xfrm>
            <a:off x="7846076" y="4273387"/>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end logits</a:t>
            </a:r>
            <a:endParaRPr sz="1600" b="1">
              <a:latin typeface="NanumGothic"/>
              <a:ea typeface="NanumGothic"/>
              <a:cs typeface="NanumGothic"/>
              <a:sym typeface="Nanum Gothic"/>
            </a:endParaRPr>
          </a:p>
        </p:txBody>
      </p:sp>
      <p:sp>
        <p:nvSpPr>
          <p:cNvPr id="685" name="Google Shape;685;g25bc3ca3822_0_51"/>
          <p:cNvSpPr/>
          <p:nvPr/>
        </p:nvSpPr>
        <p:spPr>
          <a:xfrm>
            <a:off x="254375" y="4278050"/>
            <a:ext cx="3534000" cy="2000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g25bc3ca3822_0_51"/>
          <p:cNvSpPr txBox="1"/>
          <p:nvPr/>
        </p:nvSpPr>
        <p:spPr>
          <a:xfrm>
            <a:off x="1432075" y="3877849"/>
            <a:ext cx="1409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사전 indexing</a:t>
            </a:r>
            <a:endParaRPr b="1">
              <a:latin typeface="NanumGothic"/>
              <a:ea typeface="NanumGothic"/>
              <a:cs typeface="NanumGothic"/>
              <a:sym typeface="Nanum Gothic"/>
            </a:endParaRPr>
          </a:p>
        </p:txBody>
      </p:sp>
      <p:sp>
        <p:nvSpPr>
          <p:cNvPr id="687" name="Google Shape;687;g25bc3ca3822_0_51"/>
          <p:cNvSpPr/>
          <p:nvPr/>
        </p:nvSpPr>
        <p:spPr>
          <a:xfrm>
            <a:off x="6959725" y="3172900"/>
            <a:ext cx="510900" cy="5109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atin typeface="NanumGothic ExtraBold"/>
                <a:ea typeface="NanumGothic ExtraBold"/>
                <a:cs typeface="NanumGothic ExtraBold"/>
                <a:sym typeface="NanumGothic ExtraBold"/>
              </a:rPr>
              <a:t>⨉</a:t>
            </a:r>
            <a:endParaRPr>
              <a:latin typeface="NanumGothic ExtraBold"/>
              <a:ea typeface="NanumGothic ExtraBold"/>
              <a:cs typeface="NanumGothic ExtraBold"/>
              <a:sym typeface="NanumGothic ExtraBold"/>
            </a:endParaRPr>
          </a:p>
        </p:txBody>
      </p:sp>
      <p:sp>
        <p:nvSpPr>
          <p:cNvPr id="688" name="Google Shape;688;g25bc3ca3822_0_51"/>
          <p:cNvSpPr/>
          <p:nvPr/>
        </p:nvSpPr>
        <p:spPr>
          <a:xfrm>
            <a:off x="6217925" y="4273400"/>
            <a:ext cx="510900" cy="5109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atin typeface="NanumGothic ExtraBold"/>
                <a:ea typeface="NanumGothic ExtraBold"/>
                <a:cs typeface="NanumGothic ExtraBold"/>
                <a:sym typeface="NanumGothic ExtraBold"/>
              </a:rPr>
              <a:t>⨉</a:t>
            </a:r>
            <a:endParaRPr>
              <a:latin typeface="NanumGothic ExtraBold"/>
              <a:ea typeface="NanumGothic ExtraBold"/>
              <a:cs typeface="NanumGothic ExtraBold"/>
              <a:sym typeface="NanumGothic ExtraBold"/>
            </a:endParaRPr>
          </a:p>
        </p:txBody>
      </p:sp>
      <p:sp>
        <p:nvSpPr>
          <p:cNvPr id="689" name="Google Shape;689;g25bc3ca3822_0_51"/>
          <p:cNvSpPr/>
          <p:nvPr/>
        </p:nvSpPr>
        <p:spPr>
          <a:xfrm>
            <a:off x="7846075" y="5373837"/>
            <a:ext cx="1596000" cy="510900"/>
          </a:xfrm>
          <a:prstGeom prst="roundRect">
            <a:avLst>
              <a:gd name="adj" fmla="val 50000"/>
            </a:avLst>
          </a:prstGeom>
          <a:solidFill>
            <a:srgbClr val="C8EAFF">
              <a:alpha val="14560"/>
            </a:srgbClr>
          </a:soli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dense logits</a:t>
            </a:r>
            <a:endParaRPr sz="1600" b="1">
              <a:latin typeface="NanumGothic"/>
              <a:ea typeface="NanumGothic"/>
              <a:cs typeface="NanumGothic"/>
              <a:sym typeface="Nanum Gothic"/>
            </a:endParaRPr>
          </a:p>
        </p:txBody>
      </p:sp>
      <p:pic>
        <p:nvPicPr>
          <p:cNvPr id="672" name="Google Shape;672;g25bc3ca3822_0_51"/>
          <p:cNvPicPr preferRelativeResize="0"/>
          <p:nvPr/>
        </p:nvPicPr>
        <p:blipFill rotWithShape="1">
          <a:blip r:embed="rId4">
            <a:alphaModFix/>
          </a:blip>
          <a:srcRect/>
          <a:stretch/>
        </p:blipFill>
        <p:spPr>
          <a:xfrm>
            <a:off x="333875" y="4605025"/>
            <a:ext cx="1352701" cy="1553500"/>
          </a:xfrm>
          <a:prstGeom prst="rect">
            <a:avLst/>
          </a:prstGeom>
          <a:noFill/>
          <a:ln>
            <a:noFill/>
          </a:ln>
        </p:spPr>
      </p:pic>
      <p:sp>
        <p:nvSpPr>
          <p:cNvPr id="690" name="Google Shape;690;g25bc3ca3822_0_51"/>
          <p:cNvSpPr/>
          <p:nvPr/>
        </p:nvSpPr>
        <p:spPr>
          <a:xfrm>
            <a:off x="8431975" y="3766488"/>
            <a:ext cx="424200" cy="42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latin typeface="NanumGothic ExtraBold"/>
                <a:ea typeface="NanumGothic ExtraBold"/>
                <a:cs typeface="NanumGothic ExtraBold"/>
                <a:sym typeface="NanumGothic ExtraBold"/>
              </a:rPr>
              <a:t>+</a:t>
            </a:r>
            <a:endParaRPr>
              <a:latin typeface="NanumGothic ExtraBold"/>
              <a:ea typeface="NanumGothic ExtraBold"/>
              <a:cs typeface="NanumGothic ExtraBold"/>
              <a:sym typeface="NanumGothic ExtraBold"/>
            </a:endParaRPr>
          </a:p>
        </p:txBody>
      </p:sp>
      <p:sp>
        <p:nvSpPr>
          <p:cNvPr id="691" name="Google Shape;691;g25bc3ca3822_0_51"/>
          <p:cNvSpPr/>
          <p:nvPr/>
        </p:nvSpPr>
        <p:spPr>
          <a:xfrm>
            <a:off x="10559325" y="4273412"/>
            <a:ext cx="1596000" cy="510900"/>
          </a:xfrm>
          <a:prstGeom prst="roundRect">
            <a:avLst>
              <a:gd name="adj" fmla="val 50000"/>
            </a:avLst>
          </a:prstGeom>
          <a:solidFill>
            <a:srgbClr val="C8EA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ko-KR" sz="1600" b="1">
                <a:latin typeface="NanumGothic"/>
                <a:ea typeface="NanumGothic"/>
                <a:cs typeface="NanumGothic"/>
                <a:sym typeface="Nanum Gothic"/>
              </a:rPr>
              <a:t>p_target</a:t>
            </a:r>
            <a:endParaRPr sz="1600" b="1">
              <a:latin typeface="NanumGothic"/>
              <a:ea typeface="NanumGothic"/>
              <a:cs typeface="NanumGothic"/>
              <a:sym typeface="Nanum Gothic"/>
            </a:endParaRPr>
          </a:p>
        </p:txBody>
      </p:sp>
      <p:sp>
        <p:nvSpPr>
          <p:cNvPr id="692" name="Google Shape;692;g25bc3ca3822_0_51"/>
          <p:cNvSpPr/>
          <p:nvPr/>
        </p:nvSpPr>
        <p:spPr>
          <a:xfrm>
            <a:off x="2031250" y="1942574"/>
            <a:ext cx="1741800" cy="160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g25bc3ca3822_0_51"/>
          <p:cNvSpPr txBox="1"/>
          <p:nvPr/>
        </p:nvSpPr>
        <p:spPr>
          <a:xfrm>
            <a:off x="1778525" y="1568050"/>
            <a:ext cx="2298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Query Encoder</a:t>
            </a:r>
            <a:endParaRPr b="1">
              <a:latin typeface="NanumGothic"/>
              <a:ea typeface="NanumGothic"/>
              <a:cs typeface="NanumGothic"/>
              <a:sym typeface="Nanum Gothic"/>
            </a:endParaRPr>
          </a:p>
        </p:txBody>
      </p:sp>
      <p:sp>
        <p:nvSpPr>
          <p:cNvPr id="694" name="Google Shape;694;g25bc3ca3822_0_51"/>
          <p:cNvSpPr/>
          <p:nvPr/>
        </p:nvSpPr>
        <p:spPr>
          <a:xfrm>
            <a:off x="1990325" y="4608924"/>
            <a:ext cx="1741800" cy="160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g25bc3ca3822_0_51"/>
          <p:cNvSpPr txBox="1"/>
          <p:nvPr/>
        </p:nvSpPr>
        <p:spPr>
          <a:xfrm>
            <a:off x="2090025" y="4262249"/>
            <a:ext cx="1542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Phrase Encoder</a:t>
            </a:r>
            <a:endParaRPr b="1">
              <a:latin typeface="NanumGothic"/>
              <a:ea typeface="NanumGothic"/>
              <a:cs typeface="NanumGothic"/>
              <a:sym typeface="Nanum Gothic"/>
            </a:endParaRPr>
          </a:p>
        </p:txBody>
      </p:sp>
      <p:cxnSp>
        <p:nvCxnSpPr>
          <p:cNvPr id="696" name="Google Shape;696;g25bc3ca3822_0_51"/>
          <p:cNvCxnSpPr>
            <a:stCxn id="682" idx="3"/>
            <a:endCxn id="691" idx="1"/>
          </p:cNvCxnSpPr>
          <p:nvPr/>
        </p:nvCxnSpPr>
        <p:spPr>
          <a:xfrm>
            <a:off x="9442075" y="3428337"/>
            <a:ext cx="1117200" cy="1100400"/>
          </a:xfrm>
          <a:prstGeom prst="straightConnector1">
            <a:avLst/>
          </a:prstGeom>
          <a:noFill/>
          <a:ln w="38100" cap="flat" cmpd="sng">
            <a:solidFill>
              <a:schemeClr val="dk2"/>
            </a:solidFill>
            <a:prstDash val="solid"/>
            <a:round/>
            <a:headEnd type="none" w="med" len="med"/>
            <a:tailEnd type="triangle" w="med" len="med"/>
          </a:ln>
        </p:spPr>
      </p:cxnSp>
      <p:cxnSp>
        <p:nvCxnSpPr>
          <p:cNvPr id="697" name="Google Shape;697;g25bc3ca3822_0_51"/>
          <p:cNvCxnSpPr>
            <a:stCxn id="684" idx="3"/>
            <a:endCxn id="691" idx="1"/>
          </p:cNvCxnSpPr>
          <p:nvPr/>
        </p:nvCxnSpPr>
        <p:spPr>
          <a:xfrm>
            <a:off x="9442076" y="4528837"/>
            <a:ext cx="1117200" cy="0"/>
          </a:xfrm>
          <a:prstGeom prst="straightConnector1">
            <a:avLst/>
          </a:prstGeom>
          <a:noFill/>
          <a:ln w="38100" cap="flat" cmpd="sng">
            <a:solidFill>
              <a:schemeClr val="dk2"/>
            </a:solidFill>
            <a:prstDash val="solid"/>
            <a:round/>
            <a:headEnd type="none" w="med" len="med"/>
            <a:tailEnd type="triangle" w="med" len="med"/>
          </a:ln>
        </p:spPr>
      </p:cxnSp>
      <p:cxnSp>
        <p:nvCxnSpPr>
          <p:cNvPr id="698" name="Google Shape;698;g25bc3ca3822_0_51"/>
          <p:cNvCxnSpPr>
            <a:stCxn id="689" idx="3"/>
            <a:endCxn id="691" idx="1"/>
          </p:cNvCxnSpPr>
          <p:nvPr/>
        </p:nvCxnSpPr>
        <p:spPr>
          <a:xfrm rot="10800000" flipH="1">
            <a:off x="9442075" y="4528887"/>
            <a:ext cx="1117200" cy="1100400"/>
          </a:xfrm>
          <a:prstGeom prst="straightConnector1">
            <a:avLst/>
          </a:prstGeom>
          <a:noFill/>
          <a:ln w="38100" cap="flat" cmpd="sng">
            <a:solidFill>
              <a:schemeClr val="dk2"/>
            </a:solidFill>
            <a:prstDash val="dot"/>
            <a:round/>
            <a:headEnd type="none" w="med" len="med"/>
            <a:tailEnd type="triangle" w="med" len="med"/>
          </a:ln>
        </p:spPr>
      </p:cxnSp>
      <p:sp>
        <p:nvSpPr>
          <p:cNvPr id="699" name="Google Shape;699;g25bc3ca3822_0_51"/>
          <p:cNvSpPr txBox="1"/>
          <p:nvPr/>
        </p:nvSpPr>
        <p:spPr>
          <a:xfrm>
            <a:off x="9899075" y="3546975"/>
            <a:ext cx="174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b="1">
                <a:latin typeface="NanumGothic"/>
                <a:ea typeface="NanumGothic"/>
                <a:cs typeface="NanumGothic"/>
                <a:sym typeface="Nanum Gothic"/>
              </a:rPr>
              <a:t>D</a:t>
            </a:r>
            <a:endParaRPr b="1">
              <a:latin typeface="NanumGothic"/>
              <a:ea typeface="NanumGothic"/>
              <a:cs typeface="NanumGothic"/>
              <a:sym typeface="Nanum Gothic"/>
            </a:endParaRPr>
          </a:p>
        </p:txBody>
      </p:sp>
      <p:sp>
        <p:nvSpPr>
          <p:cNvPr id="700" name="Google Shape;700;g25bc3ca3822_0_51"/>
          <p:cNvSpPr txBox="1"/>
          <p:nvPr/>
        </p:nvSpPr>
        <p:spPr>
          <a:xfrm>
            <a:off x="9729600" y="4128575"/>
            <a:ext cx="246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b="1">
                <a:latin typeface="NanumGothic"/>
                <a:ea typeface="NanumGothic"/>
                <a:cs typeface="NanumGothic"/>
                <a:sym typeface="Nanum Gothic"/>
              </a:rPr>
              <a:t>E</a:t>
            </a:r>
            <a:endParaRPr b="1">
              <a:latin typeface="NanumGothic"/>
              <a:ea typeface="NanumGothic"/>
              <a:cs typeface="NanumGothic"/>
              <a:sym typeface="Nanum Gothic"/>
            </a:endParaRPr>
          </a:p>
        </p:txBody>
      </p:sp>
      <p:sp>
        <p:nvSpPr>
          <p:cNvPr id="701" name="Google Shape;701;g25bc3ca3822_0_51"/>
          <p:cNvSpPr txBox="1"/>
          <p:nvPr/>
        </p:nvSpPr>
        <p:spPr>
          <a:xfrm>
            <a:off x="9899075" y="5078000"/>
            <a:ext cx="140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b="1">
                <a:latin typeface="NanumGothic"/>
                <a:ea typeface="NanumGothic"/>
                <a:cs typeface="NanumGothic"/>
                <a:sym typeface="Nanum Gothic"/>
              </a:rPr>
              <a:t>F</a:t>
            </a:r>
            <a:endParaRPr b="1">
              <a:latin typeface="NanumGothic"/>
              <a:ea typeface="NanumGothic"/>
              <a:cs typeface="NanumGothic"/>
              <a:sym typeface="Nanum Gothic"/>
            </a:endParaRPr>
          </a:p>
        </p:txBody>
      </p:sp>
      <p:sp>
        <p:nvSpPr>
          <p:cNvPr id="702" name="Google Shape;702;g25bc3ca3822_0_51"/>
          <p:cNvSpPr/>
          <p:nvPr/>
        </p:nvSpPr>
        <p:spPr>
          <a:xfrm rot="5400000">
            <a:off x="8431975" y="4866938"/>
            <a:ext cx="424200" cy="4242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ko-KR">
                <a:latin typeface="NanumGothic ExtraBold"/>
                <a:ea typeface="NanumGothic ExtraBold"/>
                <a:cs typeface="NanumGothic ExtraBold"/>
                <a:sym typeface="NanumGothic ExtraBold"/>
              </a:rPr>
              <a:t>=</a:t>
            </a:r>
            <a:endParaRPr>
              <a:latin typeface="NanumGothic ExtraBold"/>
              <a:ea typeface="NanumGothic ExtraBold"/>
              <a:cs typeface="NanumGothic ExtraBold"/>
              <a:sym typeface="NanumGothic ExtraBold"/>
            </a:endParaRPr>
          </a:p>
        </p:txBody>
      </p:sp>
      <p:sp>
        <p:nvSpPr>
          <p:cNvPr id="703" name="Google Shape;703;g25bc3ca3822_0_51"/>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rgbClr val="000000"/>
                </a:solidFill>
                <a:latin typeface="NanumGothic ExtraBold"/>
                <a:ea typeface="NanumGothic ExtraBold"/>
                <a:cs typeface="NanumGothic ExtraBold"/>
                <a:sym typeface="NanumGothic ExtraBold"/>
              </a:rPr>
              <a:t>Loss의 </a:t>
            </a:r>
            <a:r>
              <a:rPr lang="ko-KR" sz="3000">
                <a:latin typeface="NanumGothic ExtraBold"/>
                <a:ea typeface="NanumGothic ExtraBold"/>
                <a:cs typeface="NanumGothic ExtraBold"/>
                <a:sym typeface="NanumGothic ExtraBold"/>
              </a:rPr>
              <a:t>구성 요소 추가</a:t>
            </a:r>
            <a:endParaRPr sz="3000" i="0" u="none" strike="noStrike" cap="none">
              <a:solidFill>
                <a:srgbClr val="000000"/>
              </a:solidFill>
              <a:latin typeface="NanumGothic ExtraBold"/>
              <a:ea typeface="NanumGothic ExtraBold"/>
              <a:cs typeface="NanumGothic ExtraBold"/>
              <a:sym typeface="NanumGothic ExtraBold"/>
            </a:endParaRPr>
          </a:p>
        </p:txBody>
      </p:sp>
      <p:sp>
        <p:nvSpPr>
          <p:cNvPr id="704" name="Google Shape;704;g25bc3ca3822_0_51"/>
          <p:cNvSpPr txBox="1"/>
          <p:nvPr/>
        </p:nvSpPr>
        <p:spPr>
          <a:xfrm>
            <a:off x="294919" y="272300"/>
            <a:ext cx="5550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Loss의 구성 요소 추가</a:t>
            </a:r>
            <a:endParaRPr sz="1100" b="1" i="0" u="none" strike="noStrike" cap="none">
              <a:solidFill>
                <a:schemeClr val="dk1"/>
              </a:solidFill>
              <a:latin typeface="NanumGothic"/>
              <a:ea typeface="NanumGothic"/>
              <a:cs typeface="NanumGothic"/>
              <a:sym typeface="Nanum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graphicFrame>
        <p:nvGraphicFramePr>
          <p:cNvPr id="709" name="Google Shape;709;g25b09479055_8_54"/>
          <p:cNvGraphicFramePr/>
          <p:nvPr/>
        </p:nvGraphicFramePr>
        <p:xfrm>
          <a:off x="2142100" y="2871425"/>
          <a:ext cx="7907925" cy="1524000"/>
        </p:xfrm>
        <a:graphic>
          <a:graphicData uri="http://schemas.openxmlformats.org/drawingml/2006/table">
            <a:tbl>
              <a:tblPr>
                <a:noFill/>
                <a:tableStyleId>{D5E03392-2553-4DD0-B48D-DFA86EE30FC2}</a:tableStyleId>
              </a:tblPr>
              <a:tblGrid>
                <a:gridCol w="1944775">
                  <a:extLst>
                    <a:ext uri="{9D8B030D-6E8A-4147-A177-3AD203B41FA5}">
                      <a16:colId xmlns:a16="http://schemas.microsoft.com/office/drawing/2014/main" val="20000"/>
                    </a:ext>
                  </a:extLst>
                </a:gridCol>
                <a:gridCol w="1127775">
                  <a:extLst>
                    <a:ext uri="{9D8B030D-6E8A-4147-A177-3AD203B41FA5}">
                      <a16:colId xmlns:a16="http://schemas.microsoft.com/office/drawing/2014/main" val="20001"/>
                    </a:ext>
                  </a:extLst>
                </a:gridCol>
                <a:gridCol w="1127775">
                  <a:extLst>
                    <a:ext uri="{9D8B030D-6E8A-4147-A177-3AD203B41FA5}">
                      <a16:colId xmlns:a16="http://schemas.microsoft.com/office/drawing/2014/main" val="20002"/>
                    </a:ext>
                  </a:extLst>
                </a:gridCol>
                <a:gridCol w="1127775">
                  <a:extLst>
                    <a:ext uri="{9D8B030D-6E8A-4147-A177-3AD203B41FA5}">
                      <a16:colId xmlns:a16="http://schemas.microsoft.com/office/drawing/2014/main" val="20003"/>
                    </a:ext>
                  </a:extLst>
                </a:gridCol>
                <a:gridCol w="1127775">
                  <a:extLst>
                    <a:ext uri="{9D8B030D-6E8A-4147-A177-3AD203B41FA5}">
                      <a16:colId xmlns:a16="http://schemas.microsoft.com/office/drawing/2014/main" val="20004"/>
                    </a:ext>
                  </a:extLst>
                </a:gridCol>
                <a:gridCol w="145205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endParaRPr sz="1000">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phrase_correct</a:t>
                      </a:r>
                      <a:endParaRPr sz="10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sent_correct</a:t>
                      </a:r>
                      <a:endParaRPr sz="10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sum</a:t>
                      </a:r>
                      <a:endParaRPr sz="10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mAR</a:t>
                      </a:r>
                      <a:endParaRPr sz="10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Loss의 구성 요소</a:t>
                      </a:r>
                      <a:endParaRPr sz="1000" b="1">
                        <a:latin typeface="NanumGothic"/>
                        <a:ea typeface="NanumGothic"/>
                        <a:cs typeface="NanumGothic"/>
                        <a:sym typeface="Nanum Gothic"/>
                      </a:endParaRPr>
                    </a:p>
                  </a:txBody>
                  <a:tcPr marL="91425" marR="91425" marT="91425" marB="91425" anchor="ctr">
                    <a:solidFill>
                      <a:srgbClr val="C8EAFF"/>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ko-KR" sz="1000" b="1">
                          <a:latin typeface="NanumGothic"/>
                          <a:ea typeface="NanumGothic"/>
                          <a:cs typeface="NanumGothic"/>
                          <a:sym typeface="Nanum Gothic"/>
                        </a:rPr>
                        <a:t>L_query</a:t>
                      </a:r>
                      <a:endParaRPr sz="10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2,505</a:t>
                      </a:r>
                      <a:endParaRPr sz="1000" b="1">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a:latin typeface="NanumGothic"/>
                          <a:ea typeface="NanumGothic"/>
                          <a:cs typeface="NanumGothic"/>
                          <a:sym typeface="Nanum Gothic"/>
                        </a:rPr>
                        <a:t>1,773</a:t>
                      </a:r>
                      <a:endParaRPr sz="1000">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a:latin typeface="NanumGothic"/>
                          <a:ea typeface="NanumGothic"/>
                          <a:cs typeface="NanumGothic"/>
                          <a:sym typeface="Nanum Gothic"/>
                        </a:rPr>
                        <a:t>4,278</a:t>
                      </a:r>
                      <a:endParaRPr sz="1000">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a:latin typeface="NanumGothic"/>
                          <a:ea typeface="NanumGothic"/>
                          <a:cs typeface="NanumGothic"/>
                          <a:sym typeface="Nanum Gothic"/>
                        </a:rPr>
                        <a:t>0.6316</a:t>
                      </a:r>
                      <a:endParaRPr sz="1000">
                        <a:latin typeface="NanumGothic"/>
                        <a:ea typeface="NanumGothic"/>
                        <a:cs typeface="NanumGothic"/>
                        <a:sym typeface="Nanum Gothic"/>
                      </a:endParaRPr>
                    </a:p>
                  </a:txBody>
                  <a:tcPr marL="91425" marR="91425" marT="91425" marB="91425" anchor="ctr"/>
                </a:tc>
                <a:tc>
                  <a:txBody>
                    <a:bodyPr/>
                    <a:lstStyle/>
                    <a:p>
                      <a:pPr marL="0" lvl="0" indent="0" algn="l" rtl="0">
                        <a:spcBef>
                          <a:spcPts val="0"/>
                        </a:spcBef>
                        <a:spcAft>
                          <a:spcPts val="0"/>
                        </a:spcAft>
                        <a:buNone/>
                      </a:pPr>
                      <a:r>
                        <a:rPr lang="ko-KR" sz="1000">
                          <a:latin typeface="NanumGothic"/>
                          <a:ea typeface="NanumGothic"/>
                          <a:cs typeface="NanumGothic"/>
                          <a:sym typeface="Nanum Gothic"/>
                        </a:rPr>
                        <a:t>A + B + C</a:t>
                      </a:r>
                      <a:endParaRPr sz="10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ko-KR" sz="1000" b="1">
                          <a:latin typeface="NanumGothic"/>
                          <a:ea typeface="NanumGothic"/>
                          <a:cs typeface="NanumGothic"/>
                          <a:sym typeface="Nanum Gothic"/>
                        </a:rPr>
                        <a:t>L_query+L_doc</a:t>
                      </a:r>
                      <a:endParaRPr sz="10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2,385</a:t>
                      </a:r>
                      <a:endParaRPr sz="1000">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a:latin typeface="NanumGothic"/>
                          <a:ea typeface="NanumGothic"/>
                          <a:cs typeface="NanumGothic"/>
                          <a:sym typeface="Nanum Gothic"/>
                        </a:rPr>
                        <a:t>1,925</a:t>
                      </a:r>
                      <a:endParaRPr sz="1000">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4,310</a:t>
                      </a:r>
                      <a:endParaRPr sz="1000" b="1">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0.6353</a:t>
                      </a:r>
                      <a:endParaRPr sz="1000" b="1">
                        <a:latin typeface="NanumGothic"/>
                        <a:ea typeface="NanumGothic"/>
                        <a:cs typeface="NanumGothic"/>
                        <a:sym typeface="Nanum Gothic"/>
                      </a:endParaRPr>
                    </a:p>
                  </a:txBody>
                  <a:tcPr marL="91425" marR="91425" marT="91425" marB="91425" anchor="ctr"/>
                </a:tc>
                <a:tc>
                  <a:txBody>
                    <a:bodyPr/>
                    <a:lstStyle/>
                    <a:p>
                      <a:pPr marL="0" lvl="0" indent="0" algn="l" rtl="0">
                        <a:spcBef>
                          <a:spcPts val="0"/>
                        </a:spcBef>
                        <a:spcAft>
                          <a:spcPts val="0"/>
                        </a:spcAft>
                        <a:buNone/>
                      </a:pPr>
                      <a:r>
                        <a:rPr lang="ko-KR" sz="1000">
                          <a:latin typeface="NanumGothic"/>
                          <a:ea typeface="NanumGothic"/>
                          <a:cs typeface="NanumGothic"/>
                          <a:sym typeface="Nanum Gothic"/>
                        </a:rPr>
                        <a:t>A + B + C + D + E</a:t>
                      </a:r>
                      <a:endParaRPr sz="10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ko-KR" sz="1000" b="1">
                          <a:latin typeface="NanumGothic"/>
                          <a:ea typeface="NanumGothic"/>
                          <a:cs typeface="NanumGothic"/>
                          <a:sym typeface="Nanum Gothic"/>
                        </a:rPr>
                        <a:t>L_query+L_doc custom</a:t>
                      </a:r>
                      <a:endParaRPr sz="10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2,302</a:t>
                      </a:r>
                      <a:endParaRPr sz="1000">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1,993</a:t>
                      </a:r>
                      <a:endParaRPr sz="1000" b="1">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a:latin typeface="NanumGothic"/>
                          <a:ea typeface="NanumGothic"/>
                          <a:cs typeface="NanumGothic"/>
                          <a:sym typeface="Nanum Gothic"/>
                        </a:rPr>
                        <a:t>4,295</a:t>
                      </a:r>
                      <a:endParaRPr sz="1000">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a:latin typeface="NanumGothic"/>
                          <a:ea typeface="NanumGothic"/>
                          <a:cs typeface="NanumGothic"/>
                          <a:sym typeface="Nanum Gothic"/>
                        </a:rPr>
                        <a:t>0.6332</a:t>
                      </a:r>
                      <a:endParaRPr sz="1000">
                        <a:latin typeface="NanumGothic"/>
                        <a:ea typeface="NanumGothic"/>
                        <a:cs typeface="NanumGothic"/>
                        <a:sym typeface="Nanum Gothic"/>
                      </a:endParaRPr>
                    </a:p>
                  </a:txBody>
                  <a:tcPr marL="91425" marR="91425" marT="91425" marB="91425" anchor="ctr"/>
                </a:tc>
                <a:tc>
                  <a:txBody>
                    <a:bodyPr/>
                    <a:lstStyle/>
                    <a:p>
                      <a:pPr marL="0" lvl="0" indent="0" algn="l" rtl="0">
                        <a:spcBef>
                          <a:spcPts val="0"/>
                        </a:spcBef>
                        <a:spcAft>
                          <a:spcPts val="0"/>
                        </a:spcAft>
                        <a:buNone/>
                      </a:pPr>
                      <a:r>
                        <a:rPr lang="ko-KR" sz="1000">
                          <a:solidFill>
                            <a:schemeClr val="dk1"/>
                          </a:solidFill>
                          <a:latin typeface="NanumGothic"/>
                          <a:ea typeface="NanumGothic"/>
                          <a:cs typeface="NanumGothic"/>
                          <a:sym typeface="Nanum Gothic"/>
                        </a:rPr>
                        <a:t>A + B + C + D + E + F</a:t>
                      </a:r>
                      <a:endParaRPr sz="10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3"/>
                  </a:ext>
                </a:extLst>
              </a:tr>
            </a:tbl>
          </a:graphicData>
        </a:graphic>
      </p:graphicFrame>
      <p:pic>
        <p:nvPicPr>
          <p:cNvPr id="710" name="Google Shape;710;g25b09479055_8_54"/>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711" name="Google Shape;711;g25b09479055_8_54"/>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712" name="Google Shape;712;g25b09479055_8_54"/>
          <p:cNvSpPr txBox="1"/>
          <p:nvPr/>
        </p:nvSpPr>
        <p:spPr>
          <a:xfrm>
            <a:off x="466175" y="1632600"/>
            <a:ext cx="11214600" cy="1118100"/>
          </a:xfrm>
          <a:prstGeom prst="rect">
            <a:avLst/>
          </a:prstGeom>
          <a:noFill/>
          <a:ln>
            <a:noFill/>
          </a:ln>
        </p:spPr>
        <p:txBody>
          <a:bodyPr spcFirstLastPara="1" wrap="square" lIns="91425" tIns="91425" rIns="91425" bIns="91425" anchor="t" anchorCtr="0">
            <a:normAutofit lnSpcReduction="10000"/>
          </a:bodyPr>
          <a:lstStyle/>
          <a:p>
            <a:pPr marL="457200" lvl="0" indent="-317500" algn="l" rtl="0">
              <a:lnSpc>
                <a:spcPct val="150000"/>
              </a:lnSpc>
              <a:spcBef>
                <a:spcPts val="0"/>
              </a:spcBef>
              <a:spcAft>
                <a:spcPts val="0"/>
              </a:spcAft>
              <a:buClr>
                <a:schemeClr val="dk1"/>
              </a:buClr>
              <a:buSzPts val="1400"/>
              <a:buFont typeface="Nanum Gothic"/>
              <a:buChar char="●"/>
            </a:pPr>
            <a:r>
              <a:rPr lang="ko-KR">
                <a:latin typeface="NanumGothic"/>
                <a:ea typeface="NanumGothic"/>
                <a:cs typeface="NanumGothic"/>
                <a:sym typeface="Nanum Gothic"/>
              </a:rPr>
              <a:t>결과</a:t>
            </a:r>
            <a:endParaRPr>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latin typeface="NanumGothic"/>
                <a:ea typeface="NanumGothic"/>
                <a:cs typeface="NanumGothic"/>
                <a:sym typeface="Nanum Gothic"/>
              </a:rPr>
              <a:t>phrase_correct: 출력된 sentence에 정답이 포함되어 있고, 그 정답이 해당 sentence를 출력하게 한 phrase일 경우</a:t>
            </a:r>
            <a:endParaRPr>
              <a:latin typeface="NanumGothic"/>
              <a:ea typeface="NanumGothic"/>
              <a:cs typeface="NanumGothic"/>
              <a:sym typeface="Nanum Gothic"/>
            </a:endParaRPr>
          </a:p>
          <a:p>
            <a:pPr marL="914400" lvl="1" indent="-317500" algn="l" rtl="0">
              <a:lnSpc>
                <a:spcPct val="150000"/>
              </a:lnSpc>
              <a:spcBef>
                <a:spcPts val="0"/>
              </a:spcBef>
              <a:spcAft>
                <a:spcPts val="0"/>
              </a:spcAft>
              <a:buSzPts val="1400"/>
              <a:buFont typeface="Nanum Gothic"/>
              <a:buChar char="○"/>
            </a:pPr>
            <a:r>
              <a:rPr lang="ko-KR">
                <a:latin typeface="NanumGothic"/>
                <a:ea typeface="NanumGothic"/>
                <a:cs typeface="NanumGothic"/>
                <a:sym typeface="Nanum Gothic"/>
              </a:rPr>
              <a:t>sent_correct: 출력된 sentence에 정답이 포함되어 있지만 그 정답이 해당 sentence를 출력하게 한 phrase는 아닐 경우</a:t>
            </a:r>
            <a:endParaRPr>
              <a:latin typeface="NanumGothic"/>
              <a:ea typeface="NanumGothic"/>
              <a:cs typeface="NanumGothic"/>
              <a:sym typeface="Nanum Gothic"/>
            </a:endParaRPr>
          </a:p>
        </p:txBody>
      </p:sp>
      <p:graphicFrame>
        <p:nvGraphicFramePr>
          <p:cNvPr id="713" name="Google Shape;713;g25b09479055_8_54"/>
          <p:cNvGraphicFramePr/>
          <p:nvPr/>
        </p:nvGraphicFramePr>
        <p:xfrm>
          <a:off x="2142100" y="4584925"/>
          <a:ext cx="7907925" cy="1565800"/>
        </p:xfrm>
        <a:graphic>
          <a:graphicData uri="http://schemas.openxmlformats.org/drawingml/2006/table">
            <a:tbl>
              <a:tblPr>
                <a:noFill/>
                <a:tableStyleId>{D5E03392-2553-4DD0-B48D-DFA86EE30FC2}</a:tableStyleId>
              </a:tblPr>
              <a:tblGrid>
                <a:gridCol w="1944775">
                  <a:extLst>
                    <a:ext uri="{9D8B030D-6E8A-4147-A177-3AD203B41FA5}">
                      <a16:colId xmlns:a16="http://schemas.microsoft.com/office/drawing/2014/main" val="20000"/>
                    </a:ext>
                  </a:extLst>
                </a:gridCol>
                <a:gridCol w="1127775">
                  <a:extLst>
                    <a:ext uri="{9D8B030D-6E8A-4147-A177-3AD203B41FA5}">
                      <a16:colId xmlns:a16="http://schemas.microsoft.com/office/drawing/2014/main" val="20001"/>
                    </a:ext>
                  </a:extLst>
                </a:gridCol>
                <a:gridCol w="1127775">
                  <a:extLst>
                    <a:ext uri="{9D8B030D-6E8A-4147-A177-3AD203B41FA5}">
                      <a16:colId xmlns:a16="http://schemas.microsoft.com/office/drawing/2014/main" val="20002"/>
                    </a:ext>
                  </a:extLst>
                </a:gridCol>
                <a:gridCol w="1127775">
                  <a:extLst>
                    <a:ext uri="{9D8B030D-6E8A-4147-A177-3AD203B41FA5}">
                      <a16:colId xmlns:a16="http://schemas.microsoft.com/office/drawing/2014/main" val="20003"/>
                    </a:ext>
                  </a:extLst>
                </a:gridCol>
                <a:gridCol w="1127750">
                  <a:extLst>
                    <a:ext uri="{9D8B030D-6E8A-4147-A177-3AD203B41FA5}">
                      <a16:colId xmlns:a16="http://schemas.microsoft.com/office/drawing/2014/main" val="20004"/>
                    </a:ext>
                  </a:extLst>
                </a:gridCol>
                <a:gridCol w="1452075">
                  <a:extLst>
                    <a:ext uri="{9D8B030D-6E8A-4147-A177-3AD203B41FA5}">
                      <a16:colId xmlns:a16="http://schemas.microsoft.com/office/drawing/2014/main" val="20005"/>
                    </a:ext>
                  </a:extLst>
                </a:gridCol>
              </a:tblGrid>
              <a:tr h="391450">
                <a:tc>
                  <a:txBody>
                    <a:bodyPr/>
                    <a:lstStyle/>
                    <a:p>
                      <a:pPr marL="0" lvl="0" indent="0" algn="l" rtl="0">
                        <a:spcBef>
                          <a:spcPts val="0"/>
                        </a:spcBef>
                        <a:spcAft>
                          <a:spcPts val="0"/>
                        </a:spcAft>
                        <a:buNone/>
                      </a:pPr>
                      <a:endParaRPr sz="1000">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phrase_correct</a:t>
                      </a:r>
                      <a:endParaRPr sz="1000" b="1">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sent_correct</a:t>
                      </a:r>
                      <a:endParaRPr sz="1000" b="1">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sum</a:t>
                      </a:r>
                      <a:endParaRPr sz="1000" b="1">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mAR</a:t>
                      </a:r>
                      <a:endParaRPr sz="1000" b="1">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Loss의 구성 요소</a:t>
                      </a:r>
                      <a:endParaRPr sz="1000" b="1">
                        <a:latin typeface="NanumGothic"/>
                        <a:ea typeface="NanumGothic"/>
                        <a:cs typeface="NanumGothic"/>
                        <a:sym typeface="Nanum Gothic"/>
                      </a:endParaRPr>
                    </a:p>
                  </a:txBody>
                  <a:tcPr marL="91425" marR="91425" marT="91425" marB="91425" anchor="ctr">
                    <a:solidFill>
                      <a:srgbClr val="C8EAFF"/>
                    </a:solidFill>
                  </a:tcPr>
                </a:tc>
                <a:extLst>
                  <a:ext uri="{0D108BD9-81ED-4DB2-BD59-A6C34878D82A}">
                    <a16:rowId xmlns:a16="http://schemas.microsoft.com/office/drawing/2014/main" val="10000"/>
                  </a:ext>
                </a:extLst>
              </a:tr>
              <a:tr h="391450">
                <a:tc>
                  <a:txBody>
                    <a:bodyPr/>
                    <a:lstStyle/>
                    <a:p>
                      <a:pPr marL="0" lvl="0" indent="0" algn="l" rtl="0">
                        <a:spcBef>
                          <a:spcPts val="0"/>
                        </a:spcBef>
                        <a:spcAft>
                          <a:spcPts val="0"/>
                        </a:spcAft>
                        <a:buNone/>
                      </a:pPr>
                      <a:r>
                        <a:rPr lang="ko-KR" sz="1000" b="1">
                          <a:latin typeface="NanumGothic"/>
                          <a:ea typeface="NanumGothic"/>
                          <a:cs typeface="NanumGothic"/>
                          <a:sym typeface="Nanum Gothic"/>
                        </a:rPr>
                        <a:t>L_query</a:t>
                      </a:r>
                      <a:endParaRPr sz="1000" b="1">
                        <a:latin typeface="NanumGothic"/>
                        <a:ea typeface="NanumGothic"/>
                        <a:cs typeface="NanumGothic"/>
                        <a:sym typeface="Nanum Gothic"/>
                      </a:endParaRPr>
                    </a:p>
                  </a:txBody>
                  <a:tcPr marL="91425" marR="91425" marT="91425" marB="91425" anchor="ctr">
                    <a:lnR w="9525" cap="flat" cmpd="sng">
                      <a:solidFill>
                        <a:srgbClr val="9E9E9E"/>
                      </a:solidFill>
                      <a:prstDash val="solid"/>
                      <a:round/>
                      <a:headEnd type="none" w="sm" len="sm"/>
                      <a:tailEnd type="none" w="sm" len="sm"/>
                    </a:ln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2,505</a:t>
                      </a:r>
                      <a:endParaRPr sz="1000"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1,773</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4,278</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0.6316</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ko-KR" sz="1000">
                          <a:latin typeface="NanumGothic"/>
                          <a:ea typeface="NanumGothic"/>
                          <a:cs typeface="NanumGothic"/>
                          <a:sym typeface="Nanum Gothic"/>
                        </a:rPr>
                        <a:t>A + B + C</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391450">
                <a:tc>
                  <a:txBody>
                    <a:bodyPr/>
                    <a:lstStyle/>
                    <a:p>
                      <a:pPr marL="0" lvl="0" indent="0" algn="l" rtl="0">
                        <a:spcBef>
                          <a:spcPts val="0"/>
                        </a:spcBef>
                        <a:spcAft>
                          <a:spcPts val="0"/>
                        </a:spcAft>
                        <a:buNone/>
                      </a:pPr>
                      <a:r>
                        <a:rPr lang="ko-KR" sz="1000" b="1">
                          <a:latin typeface="NanumGothic"/>
                          <a:ea typeface="NanumGothic"/>
                          <a:cs typeface="NanumGothic"/>
                          <a:sym typeface="Nanum Gothic"/>
                        </a:rPr>
                        <a:t>L_query+L_context</a:t>
                      </a:r>
                      <a:endParaRPr sz="1000" b="1">
                        <a:latin typeface="NanumGothic"/>
                        <a:ea typeface="NanumGothic"/>
                        <a:cs typeface="NanumGothic"/>
                        <a:sym typeface="Nanum Gothic"/>
                      </a:endParaRPr>
                    </a:p>
                  </a:txBody>
                  <a:tcPr marL="91425" marR="91425" marT="91425" marB="91425" anchor="ctr">
                    <a:lnR w="9525" cap="flat" cmpd="sng">
                      <a:solidFill>
                        <a:srgbClr val="9E9E9E"/>
                      </a:solidFill>
                      <a:prstDash val="solid"/>
                      <a:round/>
                      <a:headEnd type="none" w="sm" len="sm"/>
                      <a:tailEnd type="none" w="sm" len="sm"/>
                    </a:lnR>
                    <a:solidFill>
                      <a:srgbClr val="C8EAFF"/>
                    </a:solidFill>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2,105</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2,187</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4,292</a:t>
                      </a:r>
                      <a:endParaRPr sz="1000"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0.6322</a:t>
                      </a:r>
                      <a:endParaRPr sz="1000"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ko-KR" sz="1000">
                          <a:latin typeface="NanumGothic"/>
                          <a:ea typeface="NanumGothic"/>
                          <a:cs typeface="NanumGothic"/>
                          <a:sym typeface="Nanum Gothic"/>
                        </a:rPr>
                        <a:t>A + B + C + D + E</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391450">
                <a:tc>
                  <a:txBody>
                    <a:bodyPr/>
                    <a:lstStyle/>
                    <a:p>
                      <a:pPr marL="0" lvl="0" indent="0" algn="l" rtl="0">
                        <a:spcBef>
                          <a:spcPts val="0"/>
                        </a:spcBef>
                        <a:spcAft>
                          <a:spcPts val="0"/>
                        </a:spcAft>
                        <a:buNone/>
                      </a:pPr>
                      <a:r>
                        <a:rPr lang="ko-KR" sz="1000" b="1">
                          <a:latin typeface="NanumGothic"/>
                          <a:ea typeface="NanumGothic"/>
                          <a:cs typeface="NanumGothic"/>
                          <a:sym typeface="Nanum Gothic"/>
                        </a:rPr>
                        <a:t>L_query+L_context custom</a:t>
                      </a:r>
                      <a:endParaRPr sz="1000" b="1">
                        <a:latin typeface="NanumGothic"/>
                        <a:ea typeface="NanumGothic"/>
                        <a:cs typeface="NanumGothic"/>
                        <a:sym typeface="Nanum Gothic"/>
                      </a:endParaRPr>
                    </a:p>
                  </a:txBody>
                  <a:tcPr marL="91425" marR="91425" marT="91425" marB="91425" anchor="ctr">
                    <a:lnR w="9525" cap="flat" cmpd="sng">
                      <a:solidFill>
                        <a:srgbClr val="9E9E9E"/>
                      </a:solidFill>
                      <a:prstDash val="solid"/>
                      <a:round/>
                      <a:headEnd type="none" w="sm" len="sm"/>
                      <a:tailEnd type="none" w="sm" len="sm"/>
                    </a:lnR>
                    <a:solidFill>
                      <a:srgbClr val="C8EAFF"/>
                    </a:solidFill>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1,941</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2,323</a:t>
                      </a:r>
                      <a:endParaRPr sz="1000"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4,264</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0.6289</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ko-KR" sz="1000">
                          <a:solidFill>
                            <a:schemeClr val="dk1"/>
                          </a:solidFill>
                          <a:latin typeface="NanumGothic"/>
                          <a:ea typeface="NanumGothic"/>
                          <a:cs typeface="NanumGothic"/>
                          <a:sym typeface="Nanum Gothic"/>
                        </a:rPr>
                        <a:t>A + B + C + D + E + F</a:t>
                      </a:r>
                      <a:endParaRPr sz="1000">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714" name="Google Shape;714;g25b09479055_8_54"/>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715" name="Google Shape;715;g25b09479055_8_54"/>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25</a:t>
            </a:fld>
            <a:endParaRPr sz="900" b="1" i="0" u="none" strike="noStrike" cap="none">
              <a:solidFill>
                <a:srgbClr val="888888"/>
              </a:solidFill>
              <a:latin typeface="NanumGothic"/>
              <a:ea typeface="NanumGothic"/>
              <a:cs typeface="NanumGothic"/>
              <a:sym typeface="Nanum Gothic"/>
            </a:endParaRPr>
          </a:p>
        </p:txBody>
      </p:sp>
      <p:sp>
        <p:nvSpPr>
          <p:cNvPr id="716" name="Google Shape;716;g25b09479055_8_54"/>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rgbClr val="000000"/>
                </a:solidFill>
                <a:latin typeface="NanumGothic ExtraBold"/>
                <a:ea typeface="NanumGothic ExtraBold"/>
                <a:cs typeface="NanumGothic ExtraBold"/>
                <a:sym typeface="NanumGothic ExtraBold"/>
              </a:rPr>
              <a:t>Loss의 </a:t>
            </a:r>
            <a:r>
              <a:rPr lang="ko-KR" sz="3000">
                <a:latin typeface="NanumGothic ExtraBold"/>
                <a:ea typeface="NanumGothic ExtraBold"/>
                <a:cs typeface="NanumGothic ExtraBold"/>
                <a:sym typeface="NanumGothic ExtraBold"/>
              </a:rPr>
              <a:t>구성 요소 추가</a:t>
            </a:r>
            <a:endParaRPr sz="3000" i="0" u="none" strike="noStrike" cap="none">
              <a:solidFill>
                <a:srgbClr val="000000"/>
              </a:solidFill>
              <a:latin typeface="NanumGothic ExtraBold"/>
              <a:ea typeface="NanumGothic ExtraBold"/>
              <a:cs typeface="NanumGothic ExtraBold"/>
              <a:sym typeface="NanumGothic ExtraBold"/>
            </a:endParaRPr>
          </a:p>
        </p:txBody>
      </p:sp>
      <p:sp>
        <p:nvSpPr>
          <p:cNvPr id="717" name="Google Shape;717;g25b09479055_8_54"/>
          <p:cNvSpPr txBox="1"/>
          <p:nvPr/>
        </p:nvSpPr>
        <p:spPr>
          <a:xfrm>
            <a:off x="294919" y="272300"/>
            <a:ext cx="5550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Loss의 구성 요소 추가</a:t>
            </a:r>
            <a:endParaRPr sz="1100" b="1" i="0" u="none" strike="noStrike" cap="none">
              <a:solidFill>
                <a:schemeClr val="dk1"/>
              </a:solidFill>
              <a:latin typeface="NanumGothic"/>
              <a:ea typeface="NanumGothic"/>
              <a:cs typeface="NanumGothic"/>
              <a:sym typeface="Nanum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g25b09479055_11_0"/>
          <p:cNvSpPr txBox="1"/>
          <p:nvPr/>
        </p:nvSpPr>
        <p:spPr>
          <a:xfrm>
            <a:off x="294918" y="272300"/>
            <a:ext cx="63087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Knowledge Distillation</a:t>
            </a:r>
            <a:endParaRPr sz="1100" b="1" i="0" u="none" strike="noStrike" cap="none">
              <a:solidFill>
                <a:schemeClr val="dk1"/>
              </a:solidFill>
              <a:latin typeface="NanumGothic"/>
              <a:ea typeface="NanumGothic"/>
              <a:cs typeface="NanumGothic"/>
              <a:sym typeface="Nanum Gothic"/>
            </a:endParaRPr>
          </a:p>
        </p:txBody>
      </p:sp>
      <p:pic>
        <p:nvPicPr>
          <p:cNvPr id="723" name="Google Shape;723;g25b09479055_11_0"/>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724" name="Google Shape;724;g25b09479055_11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725" name="Google Shape;725;g25b09479055_11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726" name="Google Shape;726;g25b09479055_11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26</a:t>
            </a:fld>
            <a:endParaRPr sz="900" b="1" i="0" u="none" strike="noStrike" cap="none">
              <a:solidFill>
                <a:srgbClr val="888888"/>
              </a:solidFill>
              <a:latin typeface="NanumGothic"/>
              <a:ea typeface="NanumGothic"/>
              <a:cs typeface="NanumGothic"/>
              <a:sym typeface="Nanum Gothic"/>
            </a:endParaRPr>
          </a:p>
        </p:txBody>
      </p:sp>
      <p:sp>
        <p:nvSpPr>
          <p:cNvPr id="727" name="Google Shape;727;g25b09479055_11_0"/>
          <p:cNvSpPr txBox="1"/>
          <p:nvPr/>
        </p:nvSpPr>
        <p:spPr>
          <a:xfrm>
            <a:off x="5508375" y="2991275"/>
            <a:ext cx="5552700" cy="1841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Nanum Gothic"/>
              <a:buChar char="●"/>
            </a:pPr>
            <a:r>
              <a:rPr lang="ko-KR">
                <a:latin typeface="NanumGothic"/>
                <a:ea typeface="NanumGothic"/>
                <a:cs typeface="NanumGothic"/>
                <a:sym typeface="Nanum Gothic"/>
              </a:rPr>
              <a:t>Cross Encoder 를 Teacher model 로, densephrases model 을 Student model 로 사용 </a:t>
            </a:r>
            <a:endParaRPr>
              <a:latin typeface="NanumGothic"/>
              <a:ea typeface="NanumGothic"/>
              <a:cs typeface="NanumGothic"/>
              <a:sym typeface="Nanum Gothic"/>
            </a:endParaRPr>
          </a:p>
          <a:p>
            <a:pPr marL="457200" lvl="0" indent="0" algn="l" rtl="0">
              <a:spcBef>
                <a:spcPts val="0"/>
              </a:spcBef>
              <a:spcAft>
                <a:spcPts val="0"/>
              </a:spcAft>
              <a:buNone/>
            </a:pPr>
            <a:endParaRPr>
              <a:latin typeface="NanumGothic"/>
              <a:ea typeface="NanumGothic"/>
              <a:cs typeface="NanumGothic"/>
              <a:sym typeface="Nanum Gothic"/>
            </a:endParaRPr>
          </a:p>
          <a:p>
            <a:pPr marL="457200" lvl="0" indent="-317500" algn="l" rtl="0">
              <a:lnSpc>
                <a:spcPct val="115000"/>
              </a:lnSpc>
              <a:spcBef>
                <a:spcPts val="0"/>
              </a:spcBef>
              <a:spcAft>
                <a:spcPts val="0"/>
              </a:spcAft>
              <a:buSzPts val="1400"/>
              <a:buFont typeface="Nanum Gothic"/>
              <a:buChar char="●"/>
            </a:pPr>
            <a:r>
              <a:rPr lang="ko-KR">
                <a:latin typeface="NanumGothic"/>
                <a:ea typeface="NanumGothic"/>
                <a:cs typeface="NanumGothic"/>
                <a:sym typeface="Nanum Gothic"/>
              </a:rPr>
              <a:t>QSFT 환경에서 knowledge distillation 을 활용하여 </a:t>
            </a:r>
            <a:r>
              <a:rPr lang="ko-KR" b="1">
                <a:latin typeface="NanumGothic"/>
                <a:ea typeface="NanumGothic"/>
                <a:cs typeface="NanumGothic"/>
                <a:sym typeface="Nanum Gothic"/>
              </a:rPr>
              <a:t>context</a:t>
            </a:r>
            <a:r>
              <a:rPr lang="ko-KR">
                <a:latin typeface="NanumGothic"/>
                <a:ea typeface="NanumGothic"/>
                <a:cs typeface="NanumGothic"/>
                <a:sym typeface="Nanum Gothic"/>
              </a:rPr>
              <a:t> 내에서 </a:t>
            </a:r>
            <a:r>
              <a:rPr lang="ko-KR" b="1">
                <a:latin typeface="NanumGothic"/>
                <a:ea typeface="NanumGothic"/>
                <a:cs typeface="NanumGothic"/>
                <a:sym typeface="Nanum Gothic"/>
              </a:rPr>
              <a:t>gold phrase</a:t>
            </a:r>
            <a:r>
              <a:rPr lang="ko-KR">
                <a:latin typeface="NanumGothic"/>
                <a:ea typeface="NanumGothic"/>
                <a:cs typeface="NanumGothic"/>
                <a:sym typeface="Nanum Gothic"/>
              </a:rPr>
              <a:t> 를 보다 잘 찾을 수 있도록 학습</a:t>
            </a:r>
            <a:endParaRPr>
              <a:latin typeface="NanumGothic"/>
              <a:ea typeface="NanumGothic"/>
              <a:cs typeface="NanumGothic"/>
              <a:sym typeface="Nanum Gothic"/>
            </a:endParaRPr>
          </a:p>
          <a:p>
            <a:pPr marL="457200" lvl="0" indent="0" algn="l" rtl="0">
              <a:lnSpc>
                <a:spcPct val="115000"/>
              </a:lnSpc>
              <a:spcBef>
                <a:spcPts val="0"/>
              </a:spcBef>
              <a:spcAft>
                <a:spcPts val="0"/>
              </a:spcAft>
              <a:buNone/>
            </a:pPr>
            <a:endParaRPr>
              <a:latin typeface="NanumGothic"/>
              <a:ea typeface="NanumGothic"/>
              <a:cs typeface="NanumGothic"/>
              <a:sym typeface="Nanum Gothic"/>
            </a:endParaRPr>
          </a:p>
          <a:p>
            <a:pPr marL="457200" lvl="0" indent="-317500" algn="l" rtl="0">
              <a:lnSpc>
                <a:spcPct val="115000"/>
              </a:lnSpc>
              <a:spcBef>
                <a:spcPts val="0"/>
              </a:spcBef>
              <a:spcAft>
                <a:spcPts val="0"/>
              </a:spcAft>
              <a:buSzPts val="1400"/>
              <a:buFont typeface="Nanum Gothic"/>
              <a:buChar char="●"/>
            </a:pPr>
            <a:r>
              <a:rPr lang="ko-KR">
                <a:latin typeface="NanumGothic"/>
                <a:ea typeface="NanumGothic"/>
                <a:cs typeface="NanumGothic"/>
                <a:sym typeface="Nanum Gothic"/>
              </a:rPr>
              <a:t>보다 정확한 phrase retrieval 로 인한 mAR 향상 목표</a:t>
            </a:r>
            <a:endParaRPr>
              <a:latin typeface="NanumGothic"/>
              <a:ea typeface="NanumGothic"/>
              <a:cs typeface="NanumGothic"/>
              <a:sym typeface="Nanum Gothic"/>
            </a:endParaRPr>
          </a:p>
          <a:p>
            <a:pPr marL="457200" lvl="0" indent="0" algn="l" rtl="0">
              <a:spcBef>
                <a:spcPts val="0"/>
              </a:spcBef>
              <a:spcAft>
                <a:spcPts val="0"/>
              </a:spcAft>
              <a:buNone/>
            </a:pPr>
            <a:endParaRPr>
              <a:latin typeface="NanumGothic"/>
              <a:ea typeface="NanumGothic"/>
              <a:cs typeface="NanumGothic"/>
              <a:sym typeface="Nanum Gothic"/>
            </a:endParaRPr>
          </a:p>
          <a:p>
            <a:pPr marL="457200" lvl="0" indent="-317500" algn="l" rtl="0">
              <a:spcBef>
                <a:spcPts val="0"/>
              </a:spcBef>
              <a:spcAft>
                <a:spcPts val="0"/>
              </a:spcAft>
              <a:buSzPts val="1400"/>
              <a:buFont typeface="Nanum Gothic"/>
              <a:buChar char="●"/>
            </a:pPr>
            <a:r>
              <a:rPr lang="ko-KR">
                <a:latin typeface="NanumGothic"/>
                <a:ea typeface="NanumGothic"/>
                <a:cs typeface="NanumGothic"/>
                <a:sym typeface="Nanum Gothic"/>
              </a:rPr>
              <a:t>pre-train 된 cross-encoder (spanbert-base-cased-nq) 활용</a:t>
            </a:r>
            <a:endParaRPr>
              <a:latin typeface="NanumGothic"/>
              <a:ea typeface="NanumGothic"/>
              <a:cs typeface="NanumGothic"/>
              <a:sym typeface="Nanum Gothic"/>
            </a:endParaRPr>
          </a:p>
        </p:txBody>
      </p:sp>
      <p:sp>
        <p:nvSpPr>
          <p:cNvPr id="728" name="Google Shape;728;g25b09479055_11_0"/>
          <p:cNvSpPr txBox="1"/>
          <p:nvPr/>
        </p:nvSpPr>
        <p:spPr>
          <a:xfrm>
            <a:off x="371475" y="890850"/>
            <a:ext cx="106896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latin typeface="NanumGothic ExtraBold"/>
                <a:ea typeface="NanumGothic ExtraBold"/>
                <a:cs typeface="NanumGothic ExtraBold"/>
                <a:sym typeface="NanumGothic ExtraBold"/>
              </a:rPr>
              <a:t>3.1.3. Knowledge Distillation </a:t>
            </a:r>
            <a:r>
              <a:rPr lang="ko-KR" sz="1800">
                <a:latin typeface="NanumGothic ExtraBold"/>
                <a:ea typeface="NanumGothic ExtraBold"/>
                <a:cs typeface="NanumGothic ExtraBold"/>
                <a:sym typeface="NanumGothic ExtraBold"/>
              </a:rPr>
              <a:t>(with cross-encoder model)</a:t>
            </a:r>
            <a:endParaRPr sz="1800" i="0" u="none" strike="noStrike" cap="none">
              <a:solidFill>
                <a:srgbClr val="000000"/>
              </a:solidFill>
              <a:latin typeface="NanumGothic ExtraBold"/>
              <a:ea typeface="NanumGothic ExtraBold"/>
              <a:cs typeface="NanumGothic ExtraBold"/>
              <a:sym typeface="NanumGothic ExtraBold"/>
            </a:endParaRPr>
          </a:p>
        </p:txBody>
      </p:sp>
      <p:sp>
        <p:nvSpPr>
          <p:cNvPr id="729" name="Google Shape;729;g25b09479055_11_0"/>
          <p:cNvSpPr txBox="1"/>
          <p:nvPr/>
        </p:nvSpPr>
        <p:spPr>
          <a:xfrm>
            <a:off x="447675" y="1404600"/>
            <a:ext cx="1029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atin typeface="NanumGothic"/>
                <a:ea typeface="NanumGothic"/>
                <a:cs typeface="NanumGothic"/>
                <a:sym typeface="Nanum Gothic"/>
              </a:rPr>
              <a:t>: cross encoder model에서 생성한 logit과 densephrase에서 생성한 logit의 차이를 loss로 사용</a:t>
            </a:r>
            <a:endParaRPr>
              <a:latin typeface="NanumGothic"/>
              <a:ea typeface="NanumGothic"/>
              <a:cs typeface="NanumGothic"/>
              <a:sym typeface="Nanum Gothic"/>
            </a:endParaRPr>
          </a:p>
        </p:txBody>
      </p:sp>
      <p:pic>
        <p:nvPicPr>
          <p:cNvPr id="730" name="Google Shape;730;g25b09479055_11_0"/>
          <p:cNvPicPr preferRelativeResize="0"/>
          <p:nvPr/>
        </p:nvPicPr>
        <p:blipFill>
          <a:blip r:embed="rId4">
            <a:alphaModFix/>
          </a:blip>
          <a:stretch>
            <a:fillRect/>
          </a:stretch>
        </p:blipFill>
        <p:spPr>
          <a:xfrm>
            <a:off x="1888650" y="2105350"/>
            <a:ext cx="2473950" cy="385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g25b09479055_12_0"/>
          <p:cNvPicPr preferRelativeResize="0"/>
          <p:nvPr/>
        </p:nvPicPr>
        <p:blipFill>
          <a:blip r:embed="rId3">
            <a:alphaModFix/>
          </a:blip>
          <a:stretch>
            <a:fillRect/>
          </a:stretch>
        </p:blipFill>
        <p:spPr>
          <a:xfrm>
            <a:off x="5885570" y="1866588"/>
            <a:ext cx="4864454" cy="4101962"/>
          </a:xfrm>
          <a:prstGeom prst="rect">
            <a:avLst/>
          </a:prstGeom>
          <a:noFill/>
          <a:ln>
            <a:noFill/>
          </a:ln>
        </p:spPr>
      </p:pic>
      <p:pic>
        <p:nvPicPr>
          <p:cNvPr id="736" name="Google Shape;736;g25b09479055_12_0"/>
          <p:cNvPicPr preferRelativeResize="0"/>
          <p:nvPr/>
        </p:nvPicPr>
        <p:blipFill rotWithShape="1">
          <a:blip r:embed="rId4">
            <a:alphaModFix/>
          </a:blip>
          <a:srcRect/>
          <a:stretch/>
        </p:blipFill>
        <p:spPr>
          <a:xfrm>
            <a:off x="110875" y="6561140"/>
            <a:ext cx="1166079" cy="170646"/>
          </a:xfrm>
          <a:prstGeom prst="rect">
            <a:avLst/>
          </a:prstGeom>
          <a:noFill/>
          <a:ln>
            <a:noFill/>
          </a:ln>
        </p:spPr>
      </p:pic>
      <p:cxnSp>
        <p:nvCxnSpPr>
          <p:cNvPr id="737" name="Google Shape;737;g25b09479055_12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738" name="Google Shape;738;g25b09479055_12_0"/>
          <p:cNvSpPr txBox="1"/>
          <p:nvPr/>
        </p:nvSpPr>
        <p:spPr>
          <a:xfrm>
            <a:off x="630750" y="2791675"/>
            <a:ext cx="4976100" cy="2213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Font typeface="Nanum Gothic"/>
              <a:buAutoNum type="arabicPeriod"/>
            </a:pPr>
            <a:r>
              <a:rPr lang="ko-KR">
                <a:latin typeface="NanumGothic"/>
                <a:ea typeface="NanumGothic"/>
                <a:cs typeface="NanumGothic"/>
                <a:sym typeface="Nanum Gothic"/>
              </a:rPr>
              <a:t>정답 context와 query를 cross-encoder model에 input으로 넣어 logit 을 생성</a:t>
            </a:r>
            <a:endParaRPr>
              <a:latin typeface="NanumGothic"/>
              <a:ea typeface="NanumGothic"/>
              <a:cs typeface="NanumGothic"/>
              <a:sym typeface="Nanum Gothic"/>
            </a:endParaRPr>
          </a:p>
          <a:p>
            <a:pPr marL="457200" lvl="0" indent="0" algn="l" rtl="0">
              <a:spcBef>
                <a:spcPts val="0"/>
              </a:spcBef>
              <a:spcAft>
                <a:spcPts val="0"/>
              </a:spcAft>
              <a:buNone/>
            </a:pPr>
            <a:endParaRPr>
              <a:latin typeface="NanumGothic"/>
              <a:ea typeface="NanumGothic"/>
              <a:cs typeface="NanumGothic"/>
              <a:sym typeface="Nanum Gothic"/>
            </a:endParaRPr>
          </a:p>
          <a:p>
            <a:pPr marL="457200" lvl="0" indent="-317500" algn="l" rtl="0">
              <a:lnSpc>
                <a:spcPct val="115000"/>
              </a:lnSpc>
              <a:spcBef>
                <a:spcPts val="0"/>
              </a:spcBef>
              <a:spcAft>
                <a:spcPts val="0"/>
              </a:spcAft>
              <a:buSzPts val="1400"/>
              <a:buFont typeface="Nanum Gothic"/>
              <a:buAutoNum type="arabicPeriod"/>
            </a:pPr>
            <a:r>
              <a:rPr lang="ko-KR">
                <a:latin typeface="NanumGothic"/>
                <a:ea typeface="NanumGothic"/>
                <a:cs typeface="NanumGothic"/>
                <a:sym typeface="Nanum Gothic"/>
              </a:rPr>
              <a:t>Densephrase에서 retrieve된 top-k개의 phrase들중 </a:t>
            </a:r>
            <a:r>
              <a:rPr lang="ko-KR" b="1">
                <a:latin typeface="NanumGothic"/>
                <a:ea typeface="NanumGothic"/>
                <a:cs typeface="NanumGothic"/>
                <a:sym typeface="Nanum Gothic"/>
              </a:rPr>
              <a:t>정답 context에 포함된 phrase들의 위치</a:t>
            </a:r>
            <a:r>
              <a:rPr lang="ko-KR">
                <a:latin typeface="NanumGothic"/>
                <a:ea typeface="NanumGothic"/>
                <a:cs typeface="NanumGothic"/>
                <a:sym typeface="Nanum Gothic"/>
              </a:rPr>
              <a:t>를 추출</a:t>
            </a:r>
            <a:endParaRPr>
              <a:latin typeface="NanumGothic"/>
              <a:ea typeface="NanumGothic"/>
              <a:cs typeface="NanumGothic"/>
              <a:sym typeface="Nanum Gothic"/>
            </a:endParaRPr>
          </a:p>
          <a:p>
            <a:pPr marL="0" lvl="0" indent="0" algn="l" rtl="0">
              <a:spcBef>
                <a:spcPts val="0"/>
              </a:spcBef>
              <a:spcAft>
                <a:spcPts val="0"/>
              </a:spcAft>
              <a:buNone/>
            </a:pPr>
            <a:endParaRPr>
              <a:latin typeface="NanumGothic"/>
              <a:ea typeface="NanumGothic"/>
              <a:cs typeface="NanumGothic"/>
              <a:sym typeface="Nanum Gothic"/>
            </a:endParaRPr>
          </a:p>
          <a:p>
            <a:pPr marL="457200" lvl="0" indent="-317500" algn="l" rtl="0">
              <a:lnSpc>
                <a:spcPct val="115000"/>
              </a:lnSpc>
              <a:spcBef>
                <a:spcPts val="0"/>
              </a:spcBef>
              <a:spcAft>
                <a:spcPts val="0"/>
              </a:spcAft>
              <a:buSzPts val="1400"/>
              <a:buFont typeface="Nanum Gothic"/>
              <a:buAutoNum type="arabicPeriod"/>
            </a:pPr>
            <a:r>
              <a:rPr lang="ko-KR">
                <a:latin typeface="NanumGothic"/>
                <a:ea typeface="NanumGothic"/>
                <a:cs typeface="NanumGothic"/>
                <a:sym typeface="Nanum Gothic"/>
              </a:rPr>
              <a:t>2에서 추출 된 phrase token들의 logit값과 1에서 생성된 logit값들을 일치하는 token 의 값을 비교하여 그 차이를 distillation loss로 사용</a:t>
            </a:r>
            <a:endParaRPr>
              <a:latin typeface="NanumGothic"/>
              <a:ea typeface="NanumGothic"/>
              <a:cs typeface="NanumGothic"/>
              <a:sym typeface="Nanum Gothic"/>
            </a:endParaRPr>
          </a:p>
        </p:txBody>
      </p:sp>
      <p:sp>
        <p:nvSpPr>
          <p:cNvPr id="739" name="Google Shape;739;g25b09479055_12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740" name="Google Shape;740;g25b09479055_12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27</a:t>
            </a:fld>
            <a:endParaRPr sz="900" b="1" i="0" u="none" strike="noStrike" cap="none">
              <a:solidFill>
                <a:srgbClr val="888888"/>
              </a:solidFill>
              <a:latin typeface="NanumGothic"/>
              <a:ea typeface="NanumGothic"/>
              <a:cs typeface="NanumGothic"/>
              <a:sym typeface="Nanum Gothic"/>
            </a:endParaRPr>
          </a:p>
        </p:txBody>
      </p:sp>
      <p:sp>
        <p:nvSpPr>
          <p:cNvPr id="741" name="Google Shape;741;g25b09479055_12_0"/>
          <p:cNvSpPr txBox="1"/>
          <p:nvPr/>
        </p:nvSpPr>
        <p:spPr>
          <a:xfrm>
            <a:off x="294918" y="272300"/>
            <a:ext cx="63087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3.1. QSFT (Query Side Fine-tuning) - Knowledge Distillation</a:t>
            </a:r>
            <a:endParaRPr sz="1100" b="1" i="0" u="none" strike="noStrike" cap="none">
              <a:solidFill>
                <a:schemeClr val="dk1"/>
              </a:solidFill>
              <a:latin typeface="NanumGothic"/>
              <a:ea typeface="NanumGothic"/>
              <a:cs typeface="NanumGothic"/>
              <a:sym typeface="Nanum Gothic"/>
            </a:endParaRPr>
          </a:p>
        </p:txBody>
      </p:sp>
      <p:sp>
        <p:nvSpPr>
          <p:cNvPr id="742" name="Google Shape;742;g25b09479055_12_0"/>
          <p:cNvSpPr txBox="1"/>
          <p:nvPr/>
        </p:nvSpPr>
        <p:spPr>
          <a:xfrm>
            <a:off x="371475" y="890850"/>
            <a:ext cx="106896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latin typeface="NanumGothic ExtraBold"/>
                <a:ea typeface="NanumGothic ExtraBold"/>
                <a:cs typeface="NanumGothic ExtraBold"/>
                <a:sym typeface="NanumGothic ExtraBold"/>
              </a:rPr>
              <a:t>Knowledge Distillation </a:t>
            </a:r>
            <a:r>
              <a:rPr lang="ko-KR" sz="1800">
                <a:latin typeface="NanumGothic ExtraBold"/>
                <a:ea typeface="NanumGothic ExtraBold"/>
                <a:cs typeface="NanumGothic ExtraBold"/>
                <a:sym typeface="NanumGothic ExtraBold"/>
              </a:rPr>
              <a:t>(with cross-encoder model)</a:t>
            </a:r>
            <a:endParaRPr sz="1800" i="0" u="none" strike="noStrike" cap="none">
              <a:solidFill>
                <a:srgbClr val="000000"/>
              </a:solidFill>
              <a:latin typeface="NanumGothic ExtraBold"/>
              <a:ea typeface="NanumGothic ExtraBold"/>
              <a:cs typeface="NanumGothic ExtraBold"/>
              <a:sym typeface="NanumGothic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g25c51fbcf73_0_88"/>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748" name="Google Shape;748;g25c51fbcf73_0_88"/>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749" name="Google Shape;749;g25c51fbcf73_0_88"/>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750" name="Google Shape;750;g25c51fbcf73_0_88"/>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28</a:t>
            </a:fld>
            <a:endParaRPr sz="900" b="1" i="0" u="none" strike="noStrike" cap="none">
              <a:solidFill>
                <a:srgbClr val="888888"/>
              </a:solidFill>
              <a:latin typeface="NanumGothic"/>
              <a:ea typeface="NanumGothic"/>
              <a:cs typeface="NanumGothic"/>
              <a:sym typeface="Nanum Gothic"/>
            </a:endParaRPr>
          </a:p>
        </p:txBody>
      </p:sp>
      <p:sp>
        <p:nvSpPr>
          <p:cNvPr id="751" name="Google Shape;751;g25c51fbcf73_0_88"/>
          <p:cNvSpPr txBox="1"/>
          <p:nvPr/>
        </p:nvSpPr>
        <p:spPr>
          <a:xfrm>
            <a:off x="294918" y="272300"/>
            <a:ext cx="63087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i="0" u="none" strike="noStrike" cap="none">
                <a:solidFill>
                  <a:schemeClr val="dk1"/>
                </a:solidFill>
                <a:latin typeface="NanumGothic"/>
                <a:ea typeface="NanumGothic"/>
                <a:cs typeface="NanumGothic"/>
                <a:sym typeface="Nanum Gothic"/>
              </a:rPr>
              <a:t>3.1. QSFT (Query Side Fine-tuning) - Knowledge Distillation</a:t>
            </a:r>
            <a:endParaRPr sz="1100" b="1" i="0" u="none" strike="noStrike" cap="none">
              <a:solidFill>
                <a:schemeClr val="dk1"/>
              </a:solidFill>
              <a:latin typeface="NanumGothic"/>
              <a:ea typeface="NanumGothic"/>
              <a:cs typeface="NanumGothic"/>
              <a:sym typeface="Nanum Gothic"/>
            </a:endParaRPr>
          </a:p>
        </p:txBody>
      </p:sp>
      <p:sp>
        <p:nvSpPr>
          <p:cNvPr id="752" name="Google Shape;752;g25c51fbcf73_0_88"/>
          <p:cNvSpPr txBox="1"/>
          <p:nvPr/>
        </p:nvSpPr>
        <p:spPr>
          <a:xfrm>
            <a:off x="371475" y="890850"/>
            <a:ext cx="106896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b="0" i="0" u="none" strike="noStrike" cap="none">
                <a:solidFill>
                  <a:srgbClr val="000000"/>
                </a:solidFill>
                <a:latin typeface="NanumGothic ExtraBold"/>
                <a:ea typeface="NanumGothic ExtraBold"/>
                <a:cs typeface="NanumGothic ExtraBold"/>
                <a:sym typeface="NanumGothic ExtraBold"/>
              </a:rPr>
              <a:t>Knowledge Distillation </a:t>
            </a:r>
            <a:r>
              <a:rPr lang="ko-KR" sz="1800" b="0" i="0" u="none" strike="noStrike" cap="none">
                <a:solidFill>
                  <a:srgbClr val="000000"/>
                </a:solidFill>
                <a:latin typeface="NanumGothic ExtraBold"/>
                <a:ea typeface="NanumGothic ExtraBold"/>
                <a:cs typeface="NanumGothic ExtraBold"/>
                <a:sym typeface="NanumGothic ExtraBold"/>
              </a:rPr>
              <a:t>(with cross-encoder model)</a:t>
            </a:r>
            <a:endParaRPr sz="1800" b="0" i="0" u="none" strike="noStrike" cap="none">
              <a:solidFill>
                <a:srgbClr val="000000"/>
              </a:solidFill>
              <a:latin typeface="NanumGothic ExtraBold"/>
              <a:ea typeface="NanumGothic ExtraBold"/>
              <a:cs typeface="NanumGothic ExtraBold"/>
              <a:sym typeface="NanumGothic ExtraBold"/>
            </a:endParaRPr>
          </a:p>
        </p:txBody>
      </p:sp>
      <p:graphicFrame>
        <p:nvGraphicFramePr>
          <p:cNvPr id="753" name="Google Shape;753;g25c51fbcf73_0_88"/>
          <p:cNvGraphicFramePr/>
          <p:nvPr/>
        </p:nvGraphicFramePr>
        <p:xfrm>
          <a:off x="922900" y="2871425"/>
          <a:ext cx="6455875" cy="1143000"/>
        </p:xfrm>
        <a:graphic>
          <a:graphicData uri="http://schemas.openxmlformats.org/drawingml/2006/table">
            <a:tbl>
              <a:tblPr>
                <a:noFill/>
                <a:tableStyleId>{626E2442-5C85-419B-9F89-FC34B44D4C11}</a:tableStyleId>
              </a:tblPr>
              <a:tblGrid>
                <a:gridCol w="1944775">
                  <a:extLst>
                    <a:ext uri="{9D8B030D-6E8A-4147-A177-3AD203B41FA5}">
                      <a16:colId xmlns:a16="http://schemas.microsoft.com/office/drawing/2014/main" val="20000"/>
                    </a:ext>
                  </a:extLst>
                </a:gridCol>
                <a:gridCol w="1127775">
                  <a:extLst>
                    <a:ext uri="{9D8B030D-6E8A-4147-A177-3AD203B41FA5}">
                      <a16:colId xmlns:a16="http://schemas.microsoft.com/office/drawing/2014/main" val="20001"/>
                    </a:ext>
                  </a:extLst>
                </a:gridCol>
                <a:gridCol w="1127775">
                  <a:extLst>
                    <a:ext uri="{9D8B030D-6E8A-4147-A177-3AD203B41FA5}">
                      <a16:colId xmlns:a16="http://schemas.microsoft.com/office/drawing/2014/main" val="20002"/>
                    </a:ext>
                  </a:extLst>
                </a:gridCol>
                <a:gridCol w="1127775">
                  <a:extLst>
                    <a:ext uri="{9D8B030D-6E8A-4147-A177-3AD203B41FA5}">
                      <a16:colId xmlns:a16="http://schemas.microsoft.com/office/drawing/2014/main" val="20003"/>
                    </a:ext>
                  </a:extLst>
                </a:gridCol>
                <a:gridCol w="1127775">
                  <a:extLst>
                    <a:ext uri="{9D8B030D-6E8A-4147-A177-3AD203B41FA5}">
                      <a16:colId xmlns:a16="http://schemas.microsoft.com/office/drawing/2014/main" val="20004"/>
                    </a:ext>
                  </a:extLst>
                </a:gridCol>
              </a:tblGrid>
              <a:tr h="38100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latin typeface="NanumGothic"/>
                        <a:ea typeface="NanumGothic"/>
                        <a:cs typeface="NanumGothic"/>
                        <a:sym typeface="Nanum Gothic"/>
                      </a:endParaRPr>
                    </a:p>
                  </a:txBody>
                  <a:tcPr marL="91425" marR="91425" marT="91425" marB="91425" anchor="ctr">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phrase_correct</a:t>
                      </a:r>
                      <a:endParaRPr sz="1000" b="1" u="none" strike="noStrike" cap="none">
                        <a:latin typeface="NanumGothic"/>
                        <a:ea typeface="NanumGothic"/>
                        <a:cs typeface="NanumGothic"/>
                        <a:sym typeface="Nanum Gothic"/>
                      </a:endParaRPr>
                    </a:p>
                  </a:txBody>
                  <a:tcPr marL="91425" marR="91425" marT="91425" marB="91425" anchor="ctr">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sent_correct</a:t>
                      </a:r>
                      <a:endParaRPr sz="1000" b="1" u="none" strike="noStrike" cap="none">
                        <a:latin typeface="NanumGothic"/>
                        <a:ea typeface="NanumGothic"/>
                        <a:cs typeface="NanumGothic"/>
                        <a:sym typeface="Nanum Gothic"/>
                      </a:endParaRPr>
                    </a:p>
                  </a:txBody>
                  <a:tcPr marL="91425" marR="91425" marT="91425" marB="91425" anchor="ctr">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sum</a:t>
                      </a:r>
                      <a:endParaRPr sz="1000" b="1" u="none" strike="noStrike" cap="none">
                        <a:latin typeface="NanumGothic"/>
                        <a:ea typeface="NanumGothic"/>
                        <a:cs typeface="NanumGothic"/>
                        <a:sym typeface="Nanum Gothic"/>
                      </a:endParaRPr>
                    </a:p>
                  </a:txBody>
                  <a:tcPr marL="91425" marR="91425" marT="91425" marB="91425" anchor="ctr">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mAR</a:t>
                      </a:r>
                      <a:endParaRPr sz="1000" b="1" u="none" strike="noStrike" cap="none">
                        <a:latin typeface="NanumGothic"/>
                        <a:ea typeface="NanumGothic"/>
                        <a:cs typeface="NanumGothic"/>
                        <a:sym typeface="Nanum Gothic"/>
                      </a:endParaRPr>
                    </a:p>
                  </a:txBody>
                  <a:tcPr marL="91425" marR="91425" marT="91425" marB="91425" anchor="ctr">
                    <a:solidFill>
                      <a:srgbClr val="C8EAF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L_query</a:t>
                      </a:r>
                      <a:endParaRPr sz="1000" b="1" u="none" strike="noStrike" cap="none">
                        <a:latin typeface="NanumGothic"/>
                        <a:ea typeface="NanumGothic"/>
                        <a:cs typeface="NanumGothic"/>
                        <a:sym typeface="Nanum Gothic"/>
                      </a:endParaRPr>
                    </a:p>
                  </a:txBody>
                  <a:tcPr marL="91425" marR="91425" marT="91425" marB="91425" anchor="ctr">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u="none" strike="noStrike" cap="none">
                          <a:latin typeface="NanumGothic"/>
                          <a:ea typeface="NanumGothic"/>
                          <a:cs typeface="NanumGothic"/>
                          <a:sym typeface="Nanum Gothic"/>
                        </a:rPr>
                        <a:t>2,505</a:t>
                      </a:r>
                      <a:endParaRPr sz="1000" u="none" strike="noStrike" cap="none">
                        <a:latin typeface="NanumGothic"/>
                        <a:ea typeface="NanumGothic"/>
                        <a:cs typeface="NanumGothic"/>
                        <a:sym typeface="Nanum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1,773</a:t>
                      </a:r>
                      <a:endParaRPr sz="1000" b="1" u="none" strike="noStrike" cap="none">
                        <a:latin typeface="NanumGothic"/>
                        <a:ea typeface="NanumGothic"/>
                        <a:cs typeface="NanumGothic"/>
                        <a:sym typeface="Nanum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u="none" strike="noStrike" cap="none">
                          <a:latin typeface="NanumGothic"/>
                          <a:ea typeface="NanumGothic"/>
                          <a:cs typeface="NanumGothic"/>
                          <a:sym typeface="Nanum Gothic"/>
                        </a:rPr>
                        <a:t>4,278</a:t>
                      </a:r>
                      <a:endParaRPr sz="1000" u="none" strike="noStrike" cap="none">
                        <a:latin typeface="NanumGothic"/>
                        <a:ea typeface="NanumGothic"/>
                        <a:cs typeface="NanumGothic"/>
                        <a:sym typeface="Nanum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0.6316</a:t>
                      </a:r>
                      <a:endParaRPr sz="1000" b="1" u="none" strike="noStrike" cap="none">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L_query &amp; Distillation</a:t>
                      </a:r>
                      <a:endParaRPr sz="1000" b="1" u="none" strike="noStrike" cap="none">
                        <a:latin typeface="NanumGothic"/>
                        <a:ea typeface="NanumGothic"/>
                        <a:cs typeface="NanumGothic"/>
                        <a:sym typeface="Nanum Gothic"/>
                      </a:endParaRPr>
                    </a:p>
                  </a:txBody>
                  <a:tcPr marL="91425" marR="91425" marT="91425" marB="91425" anchor="ctr">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2,532</a:t>
                      </a:r>
                      <a:endParaRPr sz="1000" b="1" u="none" strike="noStrike" cap="none">
                        <a:latin typeface="NanumGothic"/>
                        <a:ea typeface="NanumGothic"/>
                        <a:cs typeface="NanumGothic"/>
                        <a:sym typeface="Nanum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u="none" strike="noStrike" cap="none">
                          <a:latin typeface="NanumGothic"/>
                          <a:ea typeface="NanumGothic"/>
                          <a:cs typeface="NanumGothic"/>
                          <a:sym typeface="Nanum Gothic"/>
                        </a:rPr>
                        <a:t>1,758</a:t>
                      </a:r>
                      <a:endParaRPr sz="1000" u="none" strike="noStrike" cap="none">
                        <a:latin typeface="NanumGothic"/>
                        <a:ea typeface="NanumGothic"/>
                        <a:cs typeface="NanumGothic"/>
                        <a:sym typeface="Nanum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4,290</a:t>
                      </a:r>
                      <a:endParaRPr sz="1000" b="1" u="none" strike="noStrike" cap="none">
                        <a:latin typeface="NanumGothic"/>
                        <a:ea typeface="NanumGothic"/>
                        <a:cs typeface="NanumGothic"/>
                        <a:sym typeface="Nanum Gothic"/>
                      </a:endParaRPr>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u="none" strike="noStrike" cap="none">
                          <a:latin typeface="NanumGothic"/>
                          <a:ea typeface="NanumGothic"/>
                          <a:cs typeface="NanumGothic"/>
                          <a:sym typeface="Nanum Gothic"/>
                        </a:rPr>
                        <a:t>0.6311</a:t>
                      </a:r>
                      <a:endParaRPr sz="1000" u="none" strike="noStrike" cap="none">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2"/>
                  </a:ext>
                </a:extLst>
              </a:tr>
            </a:tbl>
          </a:graphicData>
        </a:graphic>
      </p:graphicFrame>
      <p:graphicFrame>
        <p:nvGraphicFramePr>
          <p:cNvPr id="754" name="Google Shape;754;g25c51fbcf73_0_88"/>
          <p:cNvGraphicFramePr/>
          <p:nvPr/>
        </p:nvGraphicFramePr>
        <p:xfrm>
          <a:off x="922913" y="4178500"/>
          <a:ext cx="6455850" cy="1174350"/>
        </p:xfrm>
        <a:graphic>
          <a:graphicData uri="http://schemas.openxmlformats.org/drawingml/2006/table">
            <a:tbl>
              <a:tblPr>
                <a:noFill/>
                <a:tableStyleId>{626E2442-5C85-419B-9F89-FC34B44D4C11}</a:tableStyleId>
              </a:tblPr>
              <a:tblGrid>
                <a:gridCol w="1944775">
                  <a:extLst>
                    <a:ext uri="{9D8B030D-6E8A-4147-A177-3AD203B41FA5}">
                      <a16:colId xmlns:a16="http://schemas.microsoft.com/office/drawing/2014/main" val="20000"/>
                    </a:ext>
                  </a:extLst>
                </a:gridCol>
                <a:gridCol w="1127775">
                  <a:extLst>
                    <a:ext uri="{9D8B030D-6E8A-4147-A177-3AD203B41FA5}">
                      <a16:colId xmlns:a16="http://schemas.microsoft.com/office/drawing/2014/main" val="20001"/>
                    </a:ext>
                  </a:extLst>
                </a:gridCol>
                <a:gridCol w="1127775">
                  <a:extLst>
                    <a:ext uri="{9D8B030D-6E8A-4147-A177-3AD203B41FA5}">
                      <a16:colId xmlns:a16="http://schemas.microsoft.com/office/drawing/2014/main" val="20002"/>
                    </a:ext>
                  </a:extLst>
                </a:gridCol>
                <a:gridCol w="1127775">
                  <a:extLst>
                    <a:ext uri="{9D8B030D-6E8A-4147-A177-3AD203B41FA5}">
                      <a16:colId xmlns:a16="http://schemas.microsoft.com/office/drawing/2014/main" val="20003"/>
                    </a:ext>
                  </a:extLst>
                </a:gridCol>
                <a:gridCol w="1127750">
                  <a:extLst>
                    <a:ext uri="{9D8B030D-6E8A-4147-A177-3AD203B41FA5}">
                      <a16:colId xmlns:a16="http://schemas.microsoft.com/office/drawing/2014/main" val="20004"/>
                    </a:ext>
                  </a:extLst>
                </a:gridCol>
              </a:tblGrid>
              <a:tr h="391450">
                <a:tc>
                  <a:txBody>
                    <a:bodyPr/>
                    <a:lstStyle/>
                    <a:p>
                      <a:pPr marL="0" marR="0" lvl="0" indent="0" algn="l" rtl="0">
                        <a:lnSpc>
                          <a:spcPct val="100000"/>
                        </a:lnSpc>
                        <a:spcBef>
                          <a:spcPts val="0"/>
                        </a:spcBef>
                        <a:spcAft>
                          <a:spcPts val="0"/>
                        </a:spcAft>
                        <a:buClr>
                          <a:srgbClr val="000000"/>
                        </a:buClr>
                        <a:buSzPts val="1000"/>
                        <a:buFont typeface="Arial"/>
                        <a:buNone/>
                      </a:pPr>
                      <a:endParaRPr sz="1000" u="none" strike="noStrike" cap="none">
                        <a:latin typeface="NanumGothic"/>
                        <a:ea typeface="NanumGothic"/>
                        <a:cs typeface="NanumGothic"/>
                        <a:sym typeface="Nanum Gothic"/>
                      </a:endParaRPr>
                    </a:p>
                  </a:txBody>
                  <a:tcPr marL="91425" marR="91425" marT="91425" marB="91425" anchor="ctr">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phrase_correct</a:t>
                      </a:r>
                      <a:endParaRPr sz="1000" b="1" u="none" strike="noStrike" cap="none">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sent_correct</a:t>
                      </a:r>
                      <a:endParaRPr sz="1000" b="1" u="none" strike="noStrike" cap="none">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sum</a:t>
                      </a:r>
                      <a:endParaRPr sz="1000" b="1" u="none" strike="noStrike" cap="none">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mAR</a:t>
                      </a:r>
                      <a:endParaRPr sz="1000" b="1" u="none" strike="noStrike" cap="none">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solidFill>
                      <a:srgbClr val="C8EAFF"/>
                    </a:solidFill>
                  </a:tcPr>
                </a:tc>
                <a:extLst>
                  <a:ext uri="{0D108BD9-81ED-4DB2-BD59-A6C34878D82A}">
                    <a16:rowId xmlns:a16="http://schemas.microsoft.com/office/drawing/2014/main" val="10000"/>
                  </a:ext>
                </a:extLst>
              </a:tr>
              <a:tr h="391450">
                <a:tc>
                  <a:txBody>
                    <a:bodyPr/>
                    <a:lstStyle/>
                    <a:p>
                      <a:pPr marL="0" marR="0" lvl="0" indent="0" algn="l"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L_query+L_doc</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u="none" strike="noStrike" cap="none">
                          <a:latin typeface="NanumGothic"/>
                          <a:ea typeface="NanumGothic"/>
                          <a:cs typeface="NanumGothic"/>
                          <a:sym typeface="Nanum Gothic"/>
                        </a:rPr>
                        <a:t>2,385</a:t>
                      </a:r>
                      <a:endParaRPr sz="1000"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1,925</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u="none" strike="noStrike" cap="none">
                          <a:latin typeface="NanumGothic"/>
                          <a:ea typeface="NanumGothic"/>
                          <a:cs typeface="NanumGothic"/>
                          <a:sym typeface="Nanum Gothic"/>
                        </a:rPr>
                        <a:t>4,310</a:t>
                      </a:r>
                      <a:endParaRPr sz="1000"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000"/>
                        <a:buFont typeface="Arial"/>
                        <a:buNone/>
                      </a:pPr>
                      <a:r>
                        <a:rPr lang="ko-KR" sz="1000" u="none" strike="noStrike" cap="none">
                          <a:latin typeface="NanumGothic"/>
                          <a:ea typeface="NanumGothic"/>
                          <a:cs typeface="NanumGothic"/>
                          <a:sym typeface="Nanum Gothic"/>
                        </a:rPr>
                        <a:t>0.6353</a:t>
                      </a:r>
                      <a:endParaRPr sz="1000"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1450">
                <a:tc>
                  <a:txBody>
                    <a:bodyPr/>
                    <a:lstStyle/>
                    <a:p>
                      <a:pPr marL="0" marR="0" lvl="0" indent="0" algn="l" rtl="0">
                        <a:lnSpc>
                          <a:spcPct val="100000"/>
                        </a:lnSpc>
                        <a:spcBef>
                          <a:spcPts val="0"/>
                        </a:spcBef>
                        <a:spcAft>
                          <a:spcPts val="0"/>
                        </a:spcAft>
                        <a:buClr>
                          <a:srgbClr val="000000"/>
                        </a:buClr>
                        <a:buSzPts val="1000"/>
                        <a:buFont typeface="Arial"/>
                        <a:buNone/>
                      </a:pPr>
                      <a:r>
                        <a:rPr lang="ko-KR" sz="1000" b="1" u="none" strike="noStrike" cap="none">
                          <a:latin typeface="NanumGothic"/>
                          <a:ea typeface="NanumGothic"/>
                          <a:cs typeface="NanumGothic"/>
                          <a:sym typeface="Nanum Gothic"/>
                        </a:rPr>
                        <a:t>L_query+L_doc &amp; Distillation</a:t>
                      </a:r>
                      <a:endParaRPr sz="1000" b="1" u="none" strike="noStrike" cap="none">
                        <a:latin typeface="NanumGothic"/>
                        <a:ea typeface="NanumGothic"/>
                        <a:cs typeface="NanumGothic"/>
                        <a:sym typeface="Nanum Gothic"/>
                      </a:endParaRPr>
                    </a:p>
                  </a:txBody>
                  <a:tcPr marL="91425" marR="91425" marT="91425" marB="91425"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rgbClr val="C8EA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b="1">
                          <a:latin typeface="NanumGothic"/>
                          <a:ea typeface="NanumGothic"/>
                          <a:cs typeface="NanumGothic"/>
                          <a:sym typeface="Nanum Gothic"/>
                        </a:rPr>
                        <a:t>2,504</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a:latin typeface="NanumGothic"/>
                          <a:ea typeface="NanumGothic"/>
                          <a:cs typeface="NanumGothic"/>
                          <a:sym typeface="Nanum Gothic"/>
                        </a:rPr>
                        <a:t>1,821</a:t>
                      </a:r>
                      <a:endParaRPr sz="1000"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b="1">
                          <a:latin typeface="NanumGothic"/>
                          <a:ea typeface="NanumGothic"/>
                          <a:cs typeface="NanumGothic"/>
                          <a:sym typeface="Nanum Gothic"/>
                        </a:rPr>
                        <a:t>4,425</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b="1">
                          <a:latin typeface="NanumGothic"/>
                          <a:ea typeface="NanumGothic"/>
                          <a:cs typeface="NanumGothic"/>
                          <a:sym typeface="Nanum Gothic"/>
                        </a:rPr>
                        <a:t>0.6362</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55" name="Google Shape;755;g25c51fbcf73_0_88"/>
          <p:cNvSpPr txBox="1"/>
          <p:nvPr/>
        </p:nvSpPr>
        <p:spPr>
          <a:xfrm>
            <a:off x="466175" y="1632600"/>
            <a:ext cx="11214600" cy="1118100"/>
          </a:xfrm>
          <a:prstGeom prst="rect">
            <a:avLst/>
          </a:prstGeom>
          <a:noFill/>
          <a:ln>
            <a:noFill/>
          </a:ln>
        </p:spPr>
        <p:txBody>
          <a:bodyPr spcFirstLastPara="1" wrap="square" lIns="91425" tIns="91425" rIns="91425" bIns="91425" anchor="t" anchorCtr="0">
            <a:normAutofit lnSpcReduction="10000"/>
          </a:bodyPr>
          <a:lstStyle/>
          <a:p>
            <a:pPr marL="457200" marR="0" lvl="0" indent="-317500" algn="l" rtl="0">
              <a:lnSpc>
                <a:spcPct val="150000"/>
              </a:lnSpc>
              <a:spcBef>
                <a:spcPts val="0"/>
              </a:spcBef>
              <a:spcAft>
                <a:spcPts val="0"/>
              </a:spcAft>
              <a:buClr>
                <a:schemeClr val="dk1"/>
              </a:buClr>
              <a:buSzPts val="1400"/>
              <a:buFont typeface="Nanum Gothic"/>
              <a:buChar char="●"/>
            </a:pPr>
            <a:r>
              <a:rPr lang="ko-KR" sz="1400" b="0" i="0" u="none" strike="noStrike" cap="none">
                <a:solidFill>
                  <a:srgbClr val="000000"/>
                </a:solidFill>
                <a:latin typeface="NanumGothic"/>
                <a:ea typeface="NanumGothic"/>
                <a:cs typeface="NanumGothic"/>
                <a:sym typeface="Nanum Gothic"/>
              </a:rPr>
              <a:t>결과</a:t>
            </a:r>
            <a:endParaRPr sz="1400" b="0" i="0" u="none" strike="noStrike" cap="none">
              <a:solidFill>
                <a:srgbClr val="000000"/>
              </a:solidFill>
              <a:latin typeface="NanumGothic"/>
              <a:ea typeface="NanumGothic"/>
              <a:cs typeface="NanumGothic"/>
              <a:sym typeface="Nanum Gothic"/>
            </a:endParaRPr>
          </a:p>
          <a:p>
            <a:pPr marL="914400" marR="0" lvl="1" indent="-317500" algn="l" rtl="0">
              <a:lnSpc>
                <a:spcPct val="150000"/>
              </a:lnSpc>
              <a:spcBef>
                <a:spcPts val="0"/>
              </a:spcBef>
              <a:spcAft>
                <a:spcPts val="0"/>
              </a:spcAft>
              <a:buClr>
                <a:schemeClr val="dk1"/>
              </a:buClr>
              <a:buSzPts val="1400"/>
              <a:buFont typeface="Nanum Gothic"/>
              <a:buChar char="○"/>
            </a:pPr>
            <a:r>
              <a:rPr lang="ko-KR" sz="1400" b="0" i="0" u="none" strike="noStrike" cap="none">
                <a:solidFill>
                  <a:srgbClr val="000000"/>
                </a:solidFill>
                <a:latin typeface="NanumGothic"/>
                <a:ea typeface="NanumGothic"/>
                <a:cs typeface="NanumGothic"/>
                <a:sym typeface="Nanum Gothic"/>
              </a:rPr>
              <a:t>phrase_correct: 출력된 sentence에 정답이 포함되어 있고, 그 정답이 해당 sentence를 출력하게 한 phrase일 경우</a:t>
            </a:r>
            <a:endParaRPr sz="1400" b="0" i="0" u="none" strike="noStrike" cap="none">
              <a:solidFill>
                <a:srgbClr val="000000"/>
              </a:solidFill>
              <a:latin typeface="NanumGothic"/>
              <a:ea typeface="NanumGothic"/>
              <a:cs typeface="NanumGothic"/>
              <a:sym typeface="Nanum Gothic"/>
            </a:endParaRPr>
          </a:p>
          <a:p>
            <a:pPr marL="914400" marR="0" lvl="1" indent="-317500" algn="l" rtl="0">
              <a:lnSpc>
                <a:spcPct val="150000"/>
              </a:lnSpc>
              <a:spcBef>
                <a:spcPts val="0"/>
              </a:spcBef>
              <a:spcAft>
                <a:spcPts val="0"/>
              </a:spcAft>
              <a:buClr>
                <a:srgbClr val="000000"/>
              </a:buClr>
              <a:buSzPts val="1400"/>
              <a:buFont typeface="Nanum Gothic"/>
              <a:buChar char="○"/>
            </a:pPr>
            <a:r>
              <a:rPr lang="ko-KR" sz="1400" b="0" i="0" u="none" strike="noStrike" cap="none">
                <a:solidFill>
                  <a:srgbClr val="000000"/>
                </a:solidFill>
                <a:latin typeface="NanumGothic"/>
                <a:ea typeface="NanumGothic"/>
                <a:cs typeface="NanumGothic"/>
                <a:sym typeface="Nanum Gothic"/>
              </a:rPr>
              <a:t>sent_correct: 출력된 sentence에 정답이 포함되어 있지만 그 정답이 해당 sentence를 출력하게 한 phrase는 아닐 경우</a:t>
            </a:r>
            <a:endParaRPr sz="1400" b="0" i="0" u="none" strike="noStrike" cap="none">
              <a:solidFill>
                <a:srgbClr val="000000"/>
              </a:solidFill>
              <a:latin typeface="NanumGothic"/>
              <a:ea typeface="NanumGothic"/>
              <a:cs typeface="NanumGothic"/>
              <a:sym typeface="Nanum Gothic"/>
            </a:endParaRPr>
          </a:p>
        </p:txBody>
      </p:sp>
      <p:graphicFrame>
        <p:nvGraphicFramePr>
          <p:cNvPr id="756" name="Google Shape;756;g25c51fbcf73_0_88"/>
          <p:cNvGraphicFramePr/>
          <p:nvPr/>
        </p:nvGraphicFramePr>
        <p:xfrm>
          <a:off x="7670775" y="2871425"/>
          <a:ext cx="3487900" cy="2481425"/>
        </p:xfrm>
        <a:graphic>
          <a:graphicData uri="http://schemas.openxmlformats.org/drawingml/2006/table">
            <a:tbl>
              <a:tblPr>
                <a:noFill/>
                <a:tableStyleId>{626E2442-5C85-419B-9F89-FC34B44D4C11}</a:tableStyleId>
              </a:tblPr>
              <a:tblGrid>
                <a:gridCol w="1934975">
                  <a:extLst>
                    <a:ext uri="{9D8B030D-6E8A-4147-A177-3AD203B41FA5}">
                      <a16:colId xmlns:a16="http://schemas.microsoft.com/office/drawing/2014/main" val="20000"/>
                    </a:ext>
                  </a:extLst>
                </a:gridCol>
                <a:gridCol w="1552925">
                  <a:extLst>
                    <a:ext uri="{9D8B030D-6E8A-4147-A177-3AD203B41FA5}">
                      <a16:colId xmlns:a16="http://schemas.microsoft.com/office/drawing/2014/main" val="20001"/>
                    </a:ext>
                  </a:extLst>
                </a:gridCol>
              </a:tblGrid>
              <a:tr h="383200">
                <a:tc>
                  <a:txBody>
                    <a:bodyPr/>
                    <a:lstStyle/>
                    <a:p>
                      <a:pPr marL="0" marR="0" lvl="0" indent="0" algn="ctr" rtl="0">
                        <a:lnSpc>
                          <a:spcPct val="100000"/>
                        </a:lnSpc>
                        <a:spcBef>
                          <a:spcPts val="0"/>
                        </a:spcBef>
                        <a:spcAft>
                          <a:spcPts val="0"/>
                        </a:spcAft>
                        <a:buClr>
                          <a:srgbClr val="000000"/>
                        </a:buClr>
                        <a:buSzPts val="1400"/>
                        <a:buFont typeface="Arial"/>
                        <a:buNone/>
                      </a:pPr>
                      <a:r>
                        <a:rPr lang="ko-KR" sz="1000" b="1" u="none" strike="noStrike" cap="none">
                          <a:latin typeface="NanumGothic"/>
                          <a:ea typeface="NanumGothic"/>
                          <a:cs typeface="NanumGothic"/>
                          <a:sym typeface="Nanum Gothic"/>
                        </a:rPr>
                        <a:t>Loss</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b="1" u="none" strike="noStrike" cap="none">
                          <a:latin typeface="NanumGothic"/>
                          <a:ea typeface="NanumGothic"/>
                          <a:cs typeface="NanumGothic"/>
                          <a:sym typeface="Nanum Gothic"/>
                        </a:rPr>
                        <a:t>mAR</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extLst>
                  <a:ext uri="{0D108BD9-81ED-4DB2-BD59-A6C34878D82A}">
                    <a16:rowId xmlns:a16="http://schemas.microsoft.com/office/drawing/2014/main" val="10000"/>
                  </a:ext>
                </a:extLst>
              </a:tr>
              <a:tr h="383200">
                <a:tc>
                  <a:txBody>
                    <a:bodyPr/>
                    <a:lstStyle/>
                    <a:p>
                      <a:pPr marL="0" marR="0" lvl="0" indent="0" algn="l" rtl="0">
                        <a:lnSpc>
                          <a:spcPct val="100000"/>
                        </a:lnSpc>
                        <a:spcBef>
                          <a:spcPts val="0"/>
                        </a:spcBef>
                        <a:spcAft>
                          <a:spcPts val="0"/>
                        </a:spcAft>
                        <a:buClr>
                          <a:srgbClr val="000000"/>
                        </a:buClr>
                        <a:buSzPts val="1400"/>
                        <a:buFont typeface="Arial"/>
                        <a:buNone/>
                      </a:pPr>
                      <a:r>
                        <a:rPr lang="ko-KR" sz="1000" b="1" u="none" strike="noStrike" cap="none">
                          <a:latin typeface="NanumGothic"/>
                          <a:ea typeface="NanumGothic"/>
                          <a:cs typeface="NanumGothic"/>
                          <a:sym typeface="Nanum Gothic"/>
                        </a:rPr>
                        <a:t>L_query</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u="none" strike="noStrike" cap="none">
                          <a:solidFill>
                            <a:schemeClr val="dk1"/>
                          </a:solidFill>
                          <a:latin typeface="NanumGothic"/>
                          <a:ea typeface="NanumGothic"/>
                          <a:cs typeface="NanumGothic"/>
                          <a:sym typeface="Nanum Gothic"/>
                        </a:rPr>
                        <a:t>0.6316</a:t>
                      </a:r>
                      <a:endParaRPr sz="1000" u="none" strike="noStrike" cap="none">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3200">
                <a:tc>
                  <a:txBody>
                    <a:bodyPr/>
                    <a:lstStyle/>
                    <a:p>
                      <a:pPr marL="0" marR="0" lvl="0" indent="0" algn="l" rtl="0">
                        <a:lnSpc>
                          <a:spcPct val="100000"/>
                        </a:lnSpc>
                        <a:spcBef>
                          <a:spcPts val="0"/>
                        </a:spcBef>
                        <a:spcAft>
                          <a:spcPts val="0"/>
                        </a:spcAft>
                        <a:buClr>
                          <a:srgbClr val="000000"/>
                        </a:buClr>
                        <a:buSzPts val="1400"/>
                        <a:buFont typeface="Arial"/>
                        <a:buNone/>
                      </a:pPr>
                      <a:r>
                        <a:rPr lang="ko-KR" sz="1000" b="1" u="none" strike="noStrike" cap="none">
                          <a:latin typeface="NanumGothic"/>
                          <a:ea typeface="NanumGothic"/>
                          <a:cs typeface="NanumGothic"/>
                          <a:sym typeface="Nanum Gothic"/>
                        </a:rPr>
                        <a:t>L_query+L_sentence</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u="none" strike="noStrike" cap="none">
                          <a:solidFill>
                            <a:schemeClr val="dk1"/>
                          </a:solidFill>
                          <a:latin typeface="NanumGothic"/>
                          <a:ea typeface="NanumGothic"/>
                          <a:cs typeface="NanumGothic"/>
                          <a:sym typeface="Nanum Gothic"/>
                        </a:rPr>
                        <a:t>0.6251</a:t>
                      </a:r>
                      <a:endParaRPr sz="1000" u="none" strike="noStrike" cap="none">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3200">
                <a:tc>
                  <a:txBody>
                    <a:bodyPr/>
                    <a:lstStyle/>
                    <a:p>
                      <a:pPr marL="0" marR="0" lvl="0" indent="0" algn="l" rtl="0">
                        <a:lnSpc>
                          <a:spcPct val="100000"/>
                        </a:lnSpc>
                        <a:spcBef>
                          <a:spcPts val="0"/>
                        </a:spcBef>
                        <a:spcAft>
                          <a:spcPts val="0"/>
                        </a:spcAft>
                        <a:buClr>
                          <a:srgbClr val="000000"/>
                        </a:buClr>
                        <a:buSzPts val="1400"/>
                        <a:buFont typeface="Arial"/>
                        <a:buNone/>
                      </a:pPr>
                      <a:r>
                        <a:rPr lang="ko-KR" sz="1000" b="1" u="none" strike="noStrike" cap="none">
                          <a:latin typeface="NanumGothic"/>
                          <a:ea typeface="NanumGothic"/>
                          <a:cs typeface="NanumGothic"/>
                          <a:sym typeface="Nanum Gothic"/>
                        </a:rPr>
                        <a:t>L_query+L_context</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u="none" strike="noStrike" cap="none">
                          <a:solidFill>
                            <a:schemeClr val="dk1"/>
                          </a:solidFill>
                          <a:latin typeface="NanumGothic"/>
                          <a:ea typeface="NanumGothic"/>
                          <a:cs typeface="NanumGothic"/>
                          <a:sym typeface="Nanum Gothic"/>
                        </a:rPr>
                        <a:t>0.6322</a:t>
                      </a:r>
                      <a:endParaRPr sz="1000" u="none" strike="noStrike" cap="none">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3200">
                <a:tc>
                  <a:txBody>
                    <a:bodyPr/>
                    <a:lstStyle/>
                    <a:p>
                      <a:pPr marL="0" marR="0" lvl="0" indent="0" algn="l" rtl="0">
                        <a:lnSpc>
                          <a:spcPct val="100000"/>
                        </a:lnSpc>
                        <a:spcBef>
                          <a:spcPts val="0"/>
                        </a:spcBef>
                        <a:spcAft>
                          <a:spcPts val="0"/>
                        </a:spcAft>
                        <a:buClr>
                          <a:srgbClr val="000000"/>
                        </a:buClr>
                        <a:buSzPts val="1400"/>
                        <a:buFont typeface="Arial"/>
                        <a:buNone/>
                      </a:pPr>
                      <a:r>
                        <a:rPr lang="ko-KR" sz="1000" b="1" u="none" strike="noStrike" cap="none">
                          <a:latin typeface="NanumGothic"/>
                          <a:ea typeface="NanumGothic"/>
                          <a:cs typeface="NanumGothic"/>
                          <a:sym typeface="Nanum Gothic"/>
                        </a:rPr>
                        <a:t>L_query+L_doc</a:t>
                      </a:r>
                      <a:endParaRPr sz="1000" b="1" u="none" strike="noStrike" cap="none">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u="none" strike="noStrike" cap="none">
                          <a:solidFill>
                            <a:schemeClr val="dk1"/>
                          </a:solidFill>
                          <a:latin typeface="NanumGothic"/>
                          <a:ea typeface="NanumGothic"/>
                          <a:cs typeface="NanumGothic"/>
                          <a:sym typeface="Nanum Gothic"/>
                        </a:rPr>
                        <a:t>0.6351</a:t>
                      </a:r>
                      <a:endParaRPr sz="1000" u="none" strike="noStrike" cap="none">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65425">
                <a:tc>
                  <a:txBody>
                    <a:bodyPr/>
                    <a:lstStyle/>
                    <a:p>
                      <a:pPr marL="0" lvl="0" indent="0" algn="l" rtl="0">
                        <a:spcBef>
                          <a:spcPts val="0"/>
                        </a:spcBef>
                        <a:spcAft>
                          <a:spcPts val="0"/>
                        </a:spcAft>
                        <a:buClr>
                          <a:schemeClr val="dk1"/>
                        </a:buClr>
                        <a:buSzPts val="1000"/>
                        <a:buFont typeface="Arial"/>
                        <a:buNone/>
                      </a:pPr>
                      <a:r>
                        <a:rPr lang="ko-KR" sz="1000" b="1">
                          <a:solidFill>
                            <a:schemeClr val="dk1"/>
                          </a:solidFill>
                          <a:latin typeface="NanumGothic"/>
                          <a:ea typeface="NanumGothic"/>
                          <a:cs typeface="NanumGothic"/>
                          <a:sym typeface="Nanum Gothic"/>
                        </a:rPr>
                        <a:t>L_query+L_doc &amp; Distillation</a:t>
                      </a:r>
                      <a:endParaRPr sz="1000" b="1">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ko-KR" sz="1000" b="1" u="none" strike="noStrike" cap="none">
                          <a:solidFill>
                            <a:schemeClr val="dk1"/>
                          </a:solidFill>
                          <a:latin typeface="NanumGothic"/>
                          <a:ea typeface="NanumGothic"/>
                          <a:cs typeface="NanumGothic"/>
                          <a:sym typeface="Nanum Gothic"/>
                        </a:rPr>
                        <a:t>0.63</a:t>
                      </a:r>
                      <a:r>
                        <a:rPr lang="ko-KR" sz="1000" b="1">
                          <a:solidFill>
                            <a:schemeClr val="dk1"/>
                          </a:solidFill>
                          <a:latin typeface="NanumGothic"/>
                          <a:ea typeface="NanumGothic"/>
                          <a:cs typeface="NanumGothic"/>
                          <a:sym typeface="Nanum Gothic"/>
                        </a:rPr>
                        <a:t>62</a:t>
                      </a:r>
                      <a:endParaRPr sz="1000" b="1" u="none" strike="noStrike" cap="none">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25ac1a266b9_7_74"/>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a:t>
            </a:r>
            <a:endParaRPr sz="1100" b="1" i="0" u="none" strike="noStrike" cap="none">
              <a:solidFill>
                <a:schemeClr val="dk1"/>
              </a:solidFill>
              <a:latin typeface="NanumGothic"/>
              <a:ea typeface="NanumGothic"/>
              <a:cs typeface="NanumGothic"/>
              <a:sym typeface="Nanum Gothic"/>
            </a:endParaRPr>
          </a:p>
        </p:txBody>
      </p:sp>
      <p:sp>
        <p:nvSpPr>
          <p:cNvPr id="762" name="Google Shape;762;g25ac1a266b9_7_74"/>
          <p:cNvSpPr txBox="1"/>
          <p:nvPr/>
        </p:nvSpPr>
        <p:spPr>
          <a:xfrm>
            <a:off x="371473" y="890850"/>
            <a:ext cx="9965100" cy="34170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4500">
                <a:solidFill>
                  <a:schemeClr val="dk1"/>
                </a:solidFill>
                <a:latin typeface="NanumGothic ExtraBold"/>
                <a:ea typeface="NanumGothic ExtraBold"/>
                <a:cs typeface="NanumGothic ExtraBold"/>
                <a:sym typeface="NanumGothic ExtraBold"/>
              </a:rPr>
              <a:t>3.2 Multi Unit Retrieval</a:t>
            </a:r>
            <a:endParaRPr sz="4500">
              <a:solidFill>
                <a:schemeClr val="dk1"/>
              </a:solidFill>
              <a:latin typeface="NanumGothic ExtraBold"/>
              <a:ea typeface="NanumGothic ExtraBold"/>
              <a:cs typeface="NanumGothic ExtraBold"/>
              <a:sym typeface="NanumGothic ExtraBold"/>
            </a:endParaRPr>
          </a:p>
          <a:p>
            <a:pPr marL="457200" marR="0" lvl="0" indent="-419100" algn="l" rtl="0">
              <a:lnSpc>
                <a:spcPct val="137777"/>
              </a:lnSpc>
              <a:spcBef>
                <a:spcPts val="0"/>
              </a:spcBef>
              <a:spcAft>
                <a:spcPts val="0"/>
              </a:spcAft>
              <a:buClr>
                <a:schemeClr val="dk1"/>
              </a:buClr>
              <a:buSzPts val="3000"/>
              <a:buFont typeface="NanumGothic ExtraBold"/>
              <a:buChar char="●"/>
            </a:pPr>
            <a:r>
              <a:rPr lang="ko-KR" sz="3000">
                <a:solidFill>
                  <a:schemeClr val="dk1"/>
                </a:solidFill>
                <a:latin typeface="NanumGothic ExtraBold"/>
                <a:ea typeface="NanumGothic ExtraBold"/>
                <a:cs typeface="NanumGothic ExtraBold"/>
                <a:sym typeface="NanumGothic ExtraBold"/>
              </a:rPr>
              <a:t>Static</a:t>
            </a:r>
            <a:endParaRPr sz="3000">
              <a:solidFill>
                <a:schemeClr val="dk1"/>
              </a:solidFill>
              <a:latin typeface="NanumGothic ExtraBold"/>
              <a:ea typeface="NanumGothic ExtraBold"/>
              <a:cs typeface="NanumGothic ExtraBold"/>
              <a:sym typeface="NanumGothic ExtraBold"/>
            </a:endParaRPr>
          </a:p>
          <a:p>
            <a:pPr marL="457200" marR="0" lvl="0" indent="-419100" algn="l" rtl="0">
              <a:lnSpc>
                <a:spcPct val="137777"/>
              </a:lnSpc>
              <a:spcBef>
                <a:spcPts val="0"/>
              </a:spcBef>
              <a:spcAft>
                <a:spcPts val="0"/>
              </a:spcAft>
              <a:buClr>
                <a:schemeClr val="dk1"/>
              </a:buClr>
              <a:buSzPts val="3000"/>
              <a:buFont typeface="NanumGothic ExtraBold"/>
              <a:buChar char="●"/>
            </a:pPr>
            <a:r>
              <a:rPr lang="ko-KR" sz="3000">
                <a:solidFill>
                  <a:schemeClr val="dk1"/>
                </a:solidFill>
                <a:latin typeface="NanumGothic ExtraBold"/>
                <a:ea typeface="NanumGothic ExtraBold"/>
                <a:cs typeface="NanumGothic ExtraBold"/>
                <a:sym typeface="NanumGothic ExtraBold"/>
              </a:rPr>
              <a:t>Dynamic</a:t>
            </a:r>
            <a:endParaRPr sz="3000">
              <a:solidFill>
                <a:schemeClr val="dk1"/>
              </a:solidFill>
              <a:latin typeface="NanumGothic ExtraBold"/>
              <a:ea typeface="NanumGothic ExtraBold"/>
              <a:cs typeface="NanumGothic ExtraBold"/>
              <a:sym typeface="NanumGothic ExtraBold"/>
            </a:endParaRPr>
          </a:p>
          <a:p>
            <a:pPr marL="457200" marR="0" lvl="0" indent="-419100" algn="l" rtl="0">
              <a:lnSpc>
                <a:spcPct val="137777"/>
              </a:lnSpc>
              <a:spcBef>
                <a:spcPts val="0"/>
              </a:spcBef>
              <a:spcAft>
                <a:spcPts val="0"/>
              </a:spcAft>
              <a:buClr>
                <a:schemeClr val="dk1"/>
              </a:buClr>
              <a:buSzPts val="3000"/>
              <a:buFont typeface="NanumGothic ExtraBold"/>
              <a:buChar char="●"/>
            </a:pPr>
            <a:r>
              <a:rPr lang="ko-KR" sz="3000">
                <a:solidFill>
                  <a:schemeClr val="dk1"/>
                </a:solidFill>
                <a:latin typeface="NanumGothic ExtraBold"/>
                <a:ea typeface="NanumGothic ExtraBold"/>
                <a:cs typeface="NanumGothic ExtraBold"/>
                <a:sym typeface="NanumGothic ExtraBold"/>
              </a:rPr>
              <a:t>Optimization</a:t>
            </a:r>
            <a:endParaRPr sz="3000">
              <a:solidFill>
                <a:schemeClr val="dk1"/>
              </a:solidFill>
              <a:latin typeface="NanumGothic ExtraBold"/>
              <a:ea typeface="NanumGothic ExtraBold"/>
              <a:cs typeface="NanumGothic ExtraBold"/>
              <a:sym typeface="NanumGothic ExtraBold"/>
            </a:endParaRPr>
          </a:p>
          <a:p>
            <a:pPr marL="457200" marR="0" lvl="0" indent="-419100" algn="l" rtl="0">
              <a:lnSpc>
                <a:spcPct val="137777"/>
              </a:lnSpc>
              <a:spcBef>
                <a:spcPts val="0"/>
              </a:spcBef>
              <a:spcAft>
                <a:spcPts val="0"/>
              </a:spcAft>
              <a:buClr>
                <a:schemeClr val="dk1"/>
              </a:buClr>
              <a:buSzPts val="3000"/>
              <a:buFont typeface="NanumGothic ExtraBold"/>
              <a:buChar char="●"/>
            </a:pPr>
            <a:r>
              <a:rPr lang="ko-KR" sz="3000">
                <a:solidFill>
                  <a:schemeClr val="dk1"/>
                </a:solidFill>
                <a:latin typeface="NanumGothic ExtraBold"/>
                <a:ea typeface="NanumGothic ExtraBold"/>
                <a:cs typeface="NanumGothic ExtraBold"/>
                <a:sym typeface="NanumGothic ExtraBold"/>
              </a:rPr>
              <a:t>Result</a:t>
            </a:r>
            <a:endParaRPr sz="3000">
              <a:solidFill>
                <a:schemeClr val="dk1"/>
              </a:solidFill>
              <a:latin typeface="NanumGothic ExtraBold"/>
              <a:ea typeface="NanumGothic ExtraBold"/>
              <a:cs typeface="NanumGothic ExtraBold"/>
              <a:sym typeface="NanumGothic ExtraBold"/>
            </a:endParaRPr>
          </a:p>
        </p:txBody>
      </p:sp>
      <p:pic>
        <p:nvPicPr>
          <p:cNvPr id="763" name="Google Shape;763;g25ac1a266b9_7_74"/>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764" name="Google Shape;764;g25ac1a266b9_7_74"/>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765" name="Google Shape;765;g25ac1a266b9_7_74"/>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766" name="Google Shape;766;g25ac1a266b9_7_74"/>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29</a:t>
            </a:fld>
            <a:endParaRPr sz="900" b="1" i="0" u="none" strike="noStrike" cap="none">
              <a:solidFill>
                <a:srgbClr val="888888"/>
              </a:solidFill>
              <a:latin typeface="NanumGothic"/>
              <a:ea typeface="NanumGothic"/>
              <a:cs typeface="Nanum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8EAFF"/>
        </a:solidFill>
        <a:effectLst/>
      </p:bgPr>
    </p:bg>
    <p:spTree>
      <p:nvGrpSpPr>
        <p:cNvPr id="1" name="Shape 188"/>
        <p:cNvGrpSpPr/>
        <p:nvPr/>
      </p:nvGrpSpPr>
      <p:grpSpPr>
        <a:xfrm>
          <a:off x="0" y="0"/>
          <a:ext cx="0" cy="0"/>
          <a:chOff x="0" y="0"/>
          <a:chExt cx="0" cy="0"/>
        </a:xfrm>
      </p:grpSpPr>
      <p:sp>
        <p:nvSpPr>
          <p:cNvPr id="189" name="Google Shape;189;p3"/>
          <p:cNvSpPr txBox="1"/>
          <p:nvPr/>
        </p:nvSpPr>
        <p:spPr>
          <a:xfrm>
            <a:off x="278876" y="416688"/>
            <a:ext cx="39015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ko-KR" sz="5000" i="0" u="none" strike="noStrike" cap="none">
                <a:solidFill>
                  <a:schemeClr val="dk1"/>
                </a:solidFill>
                <a:latin typeface="NanumGothic ExtraBold"/>
                <a:ea typeface="NanumGothic ExtraBold"/>
                <a:cs typeface="NanumGothic ExtraBold"/>
                <a:sym typeface="NanumGothic ExtraBold"/>
              </a:rPr>
              <a:t>1. </a:t>
            </a:r>
            <a:r>
              <a:rPr lang="ko-KR" sz="5000">
                <a:solidFill>
                  <a:schemeClr val="dk1"/>
                </a:solidFill>
                <a:latin typeface="NanumGothic ExtraBold"/>
                <a:ea typeface="NanumGothic ExtraBold"/>
                <a:cs typeface="NanumGothic ExtraBold"/>
                <a:sym typeface="NanumGothic ExtraBold"/>
              </a:rPr>
              <a:t>Intro</a:t>
            </a:r>
            <a:endParaRPr sz="5000" i="0" u="none" strike="noStrike" cap="none">
              <a:solidFill>
                <a:schemeClr val="dk1"/>
              </a:solidFill>
              <a:latin typeface="NanumGothic ExtraBold"/>
              <a:ea typeface="NanumGothic ExtraBold"/>
              <a:cs typeface="NanumGothic ExtraBold"/>
              <a:sym typeface="NanumGothic ExtraBold"/>
            </a:endParaRPr>
          </a:p>
        </p:txBody>
      </p:sp>
      <p:cxnSp>
        <p:nvCxnSpPr>
          <p:cNvPr id="190" name="Google Shape;190;p3"/>
          <p:cNvCxnSpPr/>
          <p:nvPr/>
        </p:nvCxnSpPr>
        <p:spPr>
          <a:xfrm>
            <a:off x="371475" y="3436686"/>
            <a:ext cx="11449050" cy="0"/>
          </a:xfrm>
          <a:prstGeom prst="straightConnector1">
            <a:avLst/>
          </a:prstGeom>
          <a:noFill/>
          <a:ln w="9525" cap="flat" cmpd="sng">
            <a:solidFill>
              <a:srgbClr val="7F7F7F"/>
            </a:solidFill>
            <a:prstDash val="solid"/>
            <a:miter lim="800000"/>
            <a:headEnd type="none" w="sm" len="sm"/>
            <a:tailEnd type="none" w="sm" len="sm"/>
          </a:ln>
        </p:spPr>
      </p:cxnSp>
      <p:sp>
        <p:nvSpPr>
          <p:cNvPr id="191" name="Google Shape;191;p3"/>
          <p:cNvSpPr txBox="1"/>
          <p:nvPr/>
        </p:nvSpPr>
        <p:spPr>
          <a:xfrm>
            <a:off x="289368" y="3525810"/>
            <a:ext cx="2539200" cy="1369800"/>
          </a:xfrm>
          <a:prstGeom prst="rect">
            <a:avLst/>
          </a:prstGeom>
          <a:noFill/>
          <a:ln>
            <a:noFill/>
          </a:ln>
        </p:spPr>
        <p:txBody>
          <a:bodyPr spcFirstLastPara="1" wrap="square" lIns="91425" tIns="45700" rIns="91425" bIns="45700" anchor="t" anchorCtr="0">
            <a:spAutoFit/>
          </a:bodyPr>
          <a:lstStyle/>
          <a:p>
            <a:pPr marL="0" marR="0" lvl="0" indent="0" algn="l" rtl="0">
              <a:lnSpc>
                <a:spcPct val="14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문제 정의 &amp; 주제 제안</a:t>
            </a:r>
            <a:endParaRPr sz="1600">
              <a:solidFill>
                <a:schemeClr val="dk1"/>
              </a:solidFill>
              <a:latin typeface="NanumGothic ExtraBold"/>
              <a:ea typeface="NanumGothic ExtraBold"/>
              <a:cs typeface="NanumGothic ExtraBold"/>
              <a:sym typeface="NanumGothic ExtraBold"/>
            </a:endParaRPr>
          </a:p>
          <a:p>
            <a:pPr marL="0" marR="0" lvl="0" indent="0" algn="l" rtl="0">
              <a:lnSpc>
                <a:spcPct val="14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팀 및 팀원 소개</a:t>
            </a:r>
            <a:endParaRPr sz="1600">
              <a:solidFill>
                <a:schemeClr val="dk1"/>
              </a:solidFill>
              <a:latin typeface="NanumGothic ExtraBold"/>
              <a:ea typeface="NanumGothic ExtraBold"/>
              <a:cs typeface="NanumGothic ExtraBold"/>
              <a:sym typeface="NanumGothic ExtraBold"/>
            </a:endParaRPr>
          </a:p>
          <a:p>
            <a:pPr marL="0" marR="0" lvl="0" indent="0" algn="l" rtl="0">
              <a:lnSpc>
                <a:spcPct val="14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Timeline</a:t>
            </a:r>
            <a:endParaRPr sz="1600">
              <a:solidFill>
                <a:schemeClr val="dk1"/>
              </a:solidFill>
              <a:latin typeface="NanumGothic ExtraBold"/>
              <a:ea typeface="NanumGothic ExtraBold"/>
              <a:cs typeface="NanumGothic ExtraBold"/>
              <a:sym typeface="NanumGothic ExtraBold"/>
            </a:endParaRPr>
          </a:p>
          <a:p>
            <a:pPr marL="0" marR="0" lvl="0" indent="0" algn="l" rtl="0">
              <a:lnSpc>
                <a:spcPct val="143750"/>
              </a:lnSpc>
              <a:spcBef>
                <a:spcPts val="0"/>
              </a:spcBef>
              <a:spcAft>
                <a:spcPts val="0"/>
              </a:spcAft>
              <a:buClr>
                <a:srgbClr val="000000"/>
              </a:buClr>
              <a:buSzPts val="1600"/>
              <a:buFont typeface="Arial"/>
              <a:buNone/>
            </a:pPr>
            <a:endParaRPr sz="1400" i="0" u="none" strike="noStrike" cap="none">
              <a:solidFill>
                <a:srgbClr val="000000"/>
              </a:solidFill>
              <a:latin typeface="NanumGothic ExtraBold"/>
              <a:ea typeface="NanumGothic ExtraBold"/>
              <a:cs typeface="NanumGothic ExtraBold"/>
              <a:sym typeface="NanumGothic ExtraBold"/>
            </a:endParaRPr>
          </a:p>
        </p:txBody>
      </p:sp>
      <p:pic>
        <p:nvPicPr>
          <p:cNvPr id="192" name="Google Shape;192;p3"/>
          <p:cNvPicPr preferRelativeResize="0"/>
          <p:nvPr/>
        </p:nvPicPr>
        <p:blipFill rotWithShape="1">
          <a:blip r:embed="rId3">
            <a:alphaModFix/>
          </a:blip>
          <a:srcRect/>
          <a:stretch/>
        </p:blipFill>
        <p:spPr>
          <a:xfrm>
            <a:off x="371475" y="6435090"/>
            <a:ext cx="1166079" cy="170646"/>
          </a:xfrm>
          <a:prstGeom prst="rect">
            <a:avLst/>
          </a:prstGeom>
          <a:noFill/>
          <a:ln>
            <a:noFill/>
          </a:ln>
        </p:spPr>
      </p:pic>
      <p:cxnSp>
        <p:nvCxnSpPr>
          <p:cNvPr id="193" name="Google Shape;193;p3"/>
          <p:cNvCxnSpPr/>
          <p:nvPr/>
        </p:nvCxnSpPr>
        <p:spPr>
          <a:xfrm>
            <a:off x="371475" y="260350"/>
            <a:ext cx="11449050" cy="0"/>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g25b09479055_2_4"/>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a:t>
            </a:r>
            <a:endParaRPr sz="1100" b="1" i="0" u="none" strike="noStrike" cap="none">
              <a:solidFill>
                <a:schemeClr val="dk1"/>
              </a:solidFill>
              <a:latin typeface="NanumGothic"/>
              <a:ea typeface="NanumGothic"/>
              <a:cs typeface="NanumGothic"/>
              <a:sym typeface="Nanum Gothic"/>
            </a:endParaRPr>
          </a:p>
        </p:txBody>
      </p:sp>
      <p:pic>
        <p:nvPicPr>
          <p:cNvPr id="772" name="Google Shape;772;g25b09479055_2_4"/>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773" name="Google Shape;773;g25b09479055_2_4"/>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774" name="Google Shape;774;g25b09479055_2_4"/>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775" name="Google Shape;775;g25b09479055_2_4"/>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30</a:t>
            </a:fld>
            <a:endParaRPr sz="900" b="1" i="0" u="none" strike="noStrike" cap="none">
              <a:solidFill>
                <a:srgbClr val="888888"/>
              </a:solidFill>
              <a:latin typeface="NanumGothic"/>
              <a:ea typeface="NanumGothic"/>
              <a:cs typeface="NanumGothic"/>
              <a:sym typeface="Nanum Gothic"/>
            </a:endParaRPr>
          </a:p>
        </p:txBody>
      </p:sp>
      <p:sp>
        <p:nvSpPr>
          <p:cNvPr id="776" name="Google Shape;776;g25b09479055_2_4"/>
          <p:cNvSpPr/>
          <p:nvPr/>
        </p:nvSpPr>
        <p:spPr>
          <a:xfrm>
            <a:off x="857275" y="4687101"/>
            <a:ext cx="1230900" cy="348300"/>
          </a:xfrm>
          <a:prstGeom prst="rect">
            <a:avLst/>
          </a:prstGeom>
          <a:solidFill>
            <a:srgbClr val="4150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Query_1</a:t>
            </a:r>
            <a:endParaRPr sz="1800" i="0" u="none" strike="noStrike" cap="none">
              <a:solidFill>
                <a:srgbClr val="FFFFFF"/>
              </a:solidFill>
            </a:endParaRPr>
          </a:p>
        </p:txBody>
      </p:sp>
      <p:sp>
        <p:nvSpPr>
          <p:cNvPr id="777" name="Google Shape;777;g25b09479055_2_4"/>
          <p:cNvSpPr/>
          <p:nvPr/>
        </p:nvSpPr>
        <p:spPr>
          <a:xfrm>
            <a:off x="850881" y="5154450"/>
            <a:ext cx="1230900" cy="348300"/>
          </a:xfrm>
          <a:prstGeom prst="rect">
            <a:avLst/>
          </a:prstGeom>
          <a:solidFill>
            <a:srgbClr val="4150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Query_2</a:t>
            </a:r>
            <a:endParaRPr sz="1800" i="0" u="none" strike="noStrike" cap="none">
              <a:solidFill>
                <a:srgbClr val="FFFFFF"/>
              </a:solidFill>
            </a:endParaRPr>
          </a:p>
        </p:txBody>
      </p:sp>
      <p:sp>
        <p:nvSpPr>
          <p:cNvPr id="778" name="Google Shape;778;g25b09479055_2_4"/>
          <p:cNvSpPr/>
          <p:nvPr/>
        </p:nvSpPr>
        <p:spPr>
          <a:xfrm>
            <a:off x="2450944" y="4214445"/>
            <a:ext cx="7824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K=0</a:t>
            </a:r>
            <a:endParaRPr sz="1800" i="0" u="none" strike="noStrike" cap="none">
              <a:solidFill>
                <a:srgbClr val="FFFFFF"/>
              </a:solidFill>
            </a:endParaRPr>
          </a:p>
        </p:txBody>
      </p:sp>
      <p:sp>
        <p:nvSpPr>
          <p:cNvPr id="779" name="Google Shape;779;g25b09479055_2_4"/>
          <p:cNvSpPr/>
          <p:nvPr/>
        </p:nvSpPr>
        <p:spPr>
          <a:xfrm>
            <a:off x="3657081" y="4214445"/>
            <a:ext cx="7824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K=1</a:t>
            </a:r>
            <a:endParaRPr sz="1800" i="0" u="none" strike="noStrike" cap="none">
              <a:solidFill>
                <a:srgbClr val="FFFFFF"/>
              </a:solidFill>
            </a:endParaRPr>
          </a:p>
        </p:txBody>
      </p:sp>
      <p:sp>
        <p:nvSpPr>
          <p:cNvPr id="780" name="Google Shape;780;g25b09479055_2_4"/>
          <p:cNvSpPr/>
          <p:nvPr/>
        </p:nvSpPr>
        <p:spPr>
          <a:xfrm>
            <a:off x="4863218" y="4214445"/>
            <a:ext cx="7824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K=2</a:t>
            </a:r>
            <a:endParaRPr sz="1800" i="0" u="none" strike="noStrike" cap="none">
              <a:solidFill>
                <a:srgbClr val="FFFFFF"/>
              </a:solidFill>
            </a:endParaRPr>
          </a:p>
        </p:txBody>
      </p:sp>
      <p:sp>
        <p:nvSpPr>
          <p:cNvPr id="781" name="Google Shape;781;g25b09479055_2_4"/>
          <p:cNvSpPr/>
          <p:nvPr/>
        </p:nvSpPr>
        <p:spPr>
          <a:xfrm>
            <a:off x="2361626" y="4687101"/>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phrase</a:t>
            </a:r>
            <a:endParaRPr sz="1400" i="0" u="none" strike="noStrike" cap="none">
              <a:solidFill>
                <a:srgbClr val="000000"/>
              </a:solidFill>
            </a:endParaRPr>
          </a:p>
        </p:txBody>
      </p:sp>
      <p:sp>
        <p:nvSpPr>
          <p:cNvPr id="782" name="Google Shape;782;g25b09479055_2_4"/>
          <p:cNvSpPr/>
          <p:nvPr/>
        </p:nvSpPr>
        <p:spPr>
          <a:xfrm>
            <a:off x="3567763" y="4687101"/>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i="0" u="none" strike="noStrike" cap="none">
                <a:solidFill>
                  <a:srgbClr val="000000"/>
                </a:solidFill>
              </a:rPr>
              <a:t>sentence</a:t>
            </a:r>
            <a:endParaRPr sz="1400" i="0" u="none" strike="noStrike" cap="none">
              <a:solidFill>
                <a:srgbClr val="000000"/>
              </a:solidFill>
            </a:endParaRPr>
          </a:p>
        </p:txBody>
      </p:sp>
      <p:sp>
        <p:nvSpPr>
          <p:cNvPr id="783" name="Google Shape;783;g25b09479055_2_4"/>
          <p:cNvSpPr/>
          <p:nvPr/>
        </p:nvSpPr>
        <p:spPr>
          <a:xfrm>
            <a:off x="4773900" y="4692896"/>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i="0" u="none" strike="noStrike" cap="none">
                <a:solidFill>
                  <a:srgbClr val="000000"/>
                </a:solidFill>
              </a:rPr>
              <a:t>sentence</a:t>
            </a:r>
            <a:endParaRPr sz="1400" i="0" u="none" strike="noStrike" cap="none">
              <a:solidFill>
                <a:srgbClr val="000000"/>
              </a:solidFill>
            </a:endParaRPr>
          </a:p>
        </p:txBody>
      </p:sp>
      <p:sp>
        <p:nvSpPr>
          <p:cNvPr id="784" name="Google Shape;784;g25b09479055_2_4"/>
          <p:cNvSpPr/>
          <p:nvPr/>
        </p:nvSpPr>
        <p:spPr>
          <a:xfrm>
            <a:off x="2361626" y="5150096"/>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i="0" u="none" strike="noStrike" cap="none">
                <a:solidFill>
                  <a:srgbClr val="000000"/>
                </a:solidFill>
              </a:rPr>
              <a:t>phrase</a:t>
            </a:r>
            <a:endParaRPr sz="1400" i="0" u="none" strike="noStrike" cap="none">
              <a:solidFill>
                <a:srgbClr val="000000"/>
              </a:solidFill>
            </a:endParaRPr>
          </a:p>
        </p:txBody>
      </p:sp>
      <p:sp>
        <p:nvSpPr>
          <p:cNvPr id="785" name="Google Shape;785;g25b09479055_2_4"/>
          <p:cNvSpPr/>
          <p:nvPr/>
        </p:nvSpPr>
        <p:spPr>
          <a:xfrm>
            <a:off x="3567763" y="5150096"/>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sentence</a:t>
            </a:r>
            <a:endParaRPr sz="1400" i="0" u="none" strike="noStrike" cap="none">
              <a:solidFill>
                <a:srgbClr val="000000"/>
              </a:solidFill>
            </a:endParaRPr>
          </a:p>
        </p:txBody>
      </p:sp>
      <p:sp>
        <p:nvSpPr>
          <p:cNvPr id="786" name="Google Shape;786;g25b09479055_2_4"/>
          <p:cNvSpPr/>
          <p:nvPr/>
        </p:nvSpPr>
        <p:spPr>
          <a:xfrm>
            <a:off x="4773900" y="5155891"/>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sentence</a:t>
            </a:r>
            <a:endParaRPr sz="1400" i="0" u="none" strike="noStrike" cap="none">
              <a:solidFill>
                <a:srgbClr val="000000"/>
              </a:solidFill>
            </a:endParaRPr>
          </a:p>
        </p:txBody>
      </p:sp>
      <p:sp>
        <p:nvSpPr>
          <p:cNvPr id="787" name="Google Shape;787;g25b09479055_2_4"/>
          <p:cNvSpPr txBox="1"/>
          <p:nvPr/>
        </p:nvSpPr>
        <p:spPr>
          <a:xfrm>
            <a:off x="2812463" y="5553910"/>
            <a:ext cx="1141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ko-KR" sz="1400" i="0" u="none" strike="noStrike" cap="none">
                <a:solidFill>
                  <a:srgbClr val="000000"/>
                </a:solidFill>
              </a:rPr>
              <a:t>&lt;</a:t>
            </a:r>
            <a:r>
              <a:rPr lang="ko-KR"/>
              <a:t>static</a:t>
            </a:r>
            <a:r>
              <a:rPr lang="ko-KR" sz="1400" i="0" u="none" strike="noStrike" cap="none">
                <a:solidFill>
                  <a:srgbClr val="000000"/>
                </a:solidFill>
              </a:rPr>
              <a:t>&gt;</a:t>
            </a:r>
            <a:endParaRPr sz="1400" i="0" u="none" strike="noStrike" cap="none">
              <a:solidFill>
                <a:srgbClr val="000000"/>
              </a:solidFill>
            </a:endParaRPr>
          </a:p>
        </p:txBody>
      </p:sp>
      <p:sp>
        <p:nvSpPr>
          <p:cNvPr id="788" name="Google Shape;788;g25b09479055_2_4"/>
          <p:cNvSpPr/>
          <p:nvPr/>
        </p:nvSpPr>
        <p:spPr>
          <a:xfrm>
            <a:off x="6291231" y="4687101"/>
            <a:ext cx="1230900" cy="348300"/>
          </a:xfrm>
          <a:prstGeom prst="rect">
            <a:avLst/>
          </a:prstGeom>
          <a:solidFill>
            <a:srgbClr val="4150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Query_1</a:t>
            </a:r>
            <a:endParaRPr sz="1800" i="0" u="none" strike="noStrike" cap="none">
              <a:solidFill>
                <a:srgbClr val="FFFFFF"/>
              </a:solidFill>
            </a:endParaRPr>
          </a:p>
        </p:txBody>
      </p:sp>
      <p:sp>
        <p:nvSpPr>
          <p:cNvPr id="789" name="Google Shape;789;g25b09479055_2_4"/>
          <p:cNvSpPr/>
          <p:nvPr/>
        </p:nvSpPr>
        <p:spPr>
          <a:xfrm>
            <a:off x="6284837" y="5154450"/>
            <a:ext cx="1230900" cy="348300"/>
          </a:xfrm>
          <a:prstGeom prst="rect">
            <a:avLst/>
          </a:prstGeom>
          <a:solidFill>
            <a:srgbClr val="4150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Query_2</a:t>
            </a:r>
            <a:endParaRPr sz="1800" i="0" u="none" strike="noStrike" cap="none">
              <a:solidFill>
                <a:srgbClr val="FFFFFF"/>
              </a:solidFill>
            </a:endParaRPr>
          </a:p>
        </p:txBody>
      </p:sp>
      <p:sp>
        <p:nvSpPr>
          <p:cNvPr id="790" name="Google Shape;790;g25b09479055_2_4"/>
          <p:cNvSpPr/>
          <p:nvPr/>
        </p:nvSpPr>
        <p:spPr>
          <a:xfrm>
            <a:off x="7884900" y="4214445"/>
            <a:ext cx="7824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K=0</a:t>
            </a:r>
            <a:endParaRPr sz="1800" i="0" u="none" strike="noStrike" cap="none">
              <a:solidFill>
                <a:srgbClr val="FFFFFF"/>
              </a:solidFill>
            </a:endParaRPr>
          </a:p>
        </p:txBody>
      </p:sp>
      <p:sp>
        <p:nvSpPr>
          <p:cNvPr id="791" name="Google Shape;791;g25b09479055_2_4"/>
          <p:cNvSpPr/>
          <p:nvPr/>
        </p:nvSpPr>
        <p:spPr>
          <a:xfrm>
            <a:off x="9091037" y="4214445"/>
            <a:ext cx="7824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K=1</a:t>
            </a:r>
            <a:endParaRPr sz="1800" i="0" u="none" strike="noStrike" cap="none">
              <a:solidFill>
                <a:srgbClr val="FFFFFF"/>
              </a:solidFill>
            </a:endParaRPr>
          </a:p>
        </p:txBody>
      </p:sp>
      <p:sp>
        <p:nvSpPr>
          <p:cNvPr id="792" name="Google Shape;792;g25b09479055_2_4"/>
          <p:cNvSpPr/>
          <p:nvPr/>
        </p:nvSpPr>
        <p:spPr>
          <a:xfrm>
            <a:off x="7795582" y="4687101"/>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i="0" u="none" strike="noStrike" cap="none">
                <a:solidFill>
                  <a:srgbClr val="000000"/>
                </a:solidFill>
              </a:rPr>
              <a:t>phrase</a:t>
            </a:r>
            <a:endParaRPr sz="1400" i="0" u="none" strike="noStrike" cap="none">
              <a:solidFill>
                <a:srgbClr val="000000"/>
              </a:solidFill>
            </a:endParaRPr>
          </a:p>
        </p:txBody>
      </p:sp>
      <p:sp>
        <p:nvSpPr>
          <p:cNvPr id="793" name="Google Shape;793;g25b09479055_2_4"/>
          <p:cNvSpPr/>
          <p:nvPr/>
        </p:nvSpPr>
        <p:spPr>
          <a:xfrm>
            <a:off x="9001719" y="4687101"/>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i="0" u="none" strike="noStrike" cap="none">
                <a:solidFill>
                  <a:srgbClr val="000000"/>
                </a:solidFill>
              </a:rPr>
              <a:t>sentence</a:t>
            </a:r>
            <a:endParaRPr sz="1400" i="0" u="none" strike="noStrike" cap="none">
              <a:solidFill>
                <a:srgbClr val="000000"/>
              </a:solidFill>
            </a:endParaRPr>
          </a:p>
        </p:txBody>
      </p:sp>
      <p:sp>
        <p:nvSpPr>
          <p:cNvPr id="794" name="Google Shape;794;g25b09479055_2_4"/>
          <p:cNvSpPr/>
          <p:nvPr/>
        </p:nvSpPr>
        <p:spPr>
          <a:xfrm>
            <a:off x="7795582" y="5150096"/>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sentence</a:t>
            </a:r>
            <a:endParaRPr sz="1400" i="0" u="none" strike="noStrike" cap="none">
              <a:solidFill>
                <a:srgbClr val="000000"/>
              </a:solidFill>
            </a:endParaRPr>
          </a:p>
        </p:txBody>
      </p:sp>
      <p:sp>
        <p:nvSpPr>
          <p:cNvPr id="795" name="Google Shape;795;g25b09479055_2_4"/>
          <p:cNvSpPr/>
          <p:nvPr/>
        </p:nvSpPr>
        <p:spPr>
          <a:xfrm>
            <a:off x="9001719" y="5150096"/>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i="0" u="none" strike="noStrike" cap="none">
                <a:solidFill>
                  <a:srgbClr val="000000"/>
                </a:solidFill>
              </a:rPr>
              <a:t>sentence</a:t>
            </a:r>
            <a:endParaRPr sz="1400" i="0" u="none" strike="noStrike" cap="none">
              <a:solidFill>
                <a:srgbClr val="000000"/>
              </a:solidFill>
            </a:endParaRPr>
          </a:p>
        </p:txBody>
      </p:sp>
      <p:sp>
        <p:nvSpPr>
          <p:cNvPr id="796" name="Google Shape;796;g25b09479055_2_4"/>
          <p:cNvSpPr txBox="1"/>
          <p:nvPr/>
        </p:nvSpPr>
        <p:spPr>
          <a:xfrm>
            <a:off x="8489346" y="5550350"/>
            <a:ext cx="1141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ko-KR" sz="1400" i="0" u="none" strike="noStrike" cap="none">
                <a:solidFill>
                  <a:srgbClr val="000000"/>
                </a:solidFill>
              </a:rPr>
              <a:t>&lt;</a:t>
            </a:r>
            <a:r>
              <a:rPr lang="ko-KR"/>
              <a:t>dynamic</a:t>
            </a:r>
            <a:r>
              <a:rPr lang="ko-KR" sz="1400" i="0" u="none" strike="noStrike" cap="none">
                <a:solidFill>
                  <a:srgbClr val="000000"/>
                </a:solidFill>
              </a:rPr>
              <a:t>&gt;</a:t>
            </a:r>
            <a:endParaRPr sz="1400" i="0" u="none" strike="noStrike" cap="none">
              <a:solidFill>
                <a:srgbClr val="000000"/>
              </a:solidFill>
            </a:endParaRPr>
          </a:p>
        </p:txBody>
      </p:sp>
      <p:sp>
        <p:nvSpPr>
          <p:cNvPr id="797" name="Google Shape;797;g25b09479055_2_4"/>
          <p:cNvSpPr/>
          <p:nvPr/>
        </p:nvSpPr>
        <p:spPr>
          <a:xfrm>
            <a:off x="10297193" y="4222170"/>
            <a:ext cx="7824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K=2</a:t>
            </a:r>
            <a:endParaRPr sz="1800" i="0" u="none" strike="noStrike" cap="none">
              <a:solidFill>
                <a:srgbClr val="FFFFFF"/>
              </a:solidFill>
            </a:endParaRPr>
          </a:p>
        </p:txBody>
      </p:sp>
      <p:sp>
        <p:nvSpPr>
          <p:cNvPr id="798" name="Google Shape;798;g25b09479055_2_4"/>
          <p:cNvSpPr/>
          <p:nvPr/>
        </p:nvSpPr>
        <p:spPr>
          <a:xfrm>
            <a:off x="10207875" y="4700621"/>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phrase</a:t>
            </a:r>
            <a:endParaRPr sz="1400" i="0" u="none" strike="noStrike" cap="none">
              <a:solidFill>
                <a:srgbClr val="000000"/>
              </a:solidFill>
            </a:endParaRPr>
          </a:p>
        </p:txBody>
      </p:sp>
      <p:sp>
        <p:nvSpPr>
          <p:cNvPr id="799" name="Google Shape;799;g25b09479055_2_4"/>
          <p:cNvSpPr/>
          <p:nvPr/>
        </p:nvSpPr>
        <p:spPr>
          <a:xfrm>
            <a:off x="10207875" y="5163616"/>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i="0" u="none" strike="noStrike" cap="none">
                <a:solidFill>
                  <a:srgbClr val="000000"/>
                </a:solidFill>
              </a:rPr>
              <a:t>phrase</a:t>
            </a:r>
            <a:endParaRPr sz="1400" i="0" u="none" strike="noStrike" cap="none">
              <a:solidFill>
                <a:srgbClr val="000000"/>
              </a:solidFill>
            </a:endParaRPr>
          </a:p>
        </p:txBody>
      </p:sp>
      <p:sp>
        <p:nvSpPr>
          <p:cNvPr id="800" name="Google Shape;800;g25b09479055_2_4"/>
          <p:cNvSpPr txBox="1"/>
          <p:nvPr/>
        </p:nvSpPr>
        <p:spPr>
          <a:xfrm>
            <a:off x="710525" y="1797413"/>
            <a:ext cx="5345700" cy="1600800"/>
          </a:xfrm>
          <a:prstGeom prst="rect">
            <a:avLst/>
          </a:prstGeom>
          <a:noFill/>
          <a:ln>
            <a:noFill/>
          </a:ln>
        </p:spPr>
        <p:txBody>
          <a:bodyPr spcFirstLastPara="1" wrap="square" lIns="91425" tIns="45700" rIns="91425" bIns="45700" anchor="t" anchorCtr="0">
            <a:spAutoFit/>
          </a:bodyPr>
          <a:lstStyle/>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Baseline : retrieval unit = sentence</a:t>
            </a:r>
            <a:endParaRPr>
              <a:solidFill>
                <a:schemeClr val="dk1"/>
              </a:solidFill>
              <a:latin typeface="NanumGothic"/>
              <a:ea typeface="NanumGothic"/>
              <a:cs typeface="NanumGothic"/>
              <a:sym typeface="Nanum Gothic"/>
            </a:endParaRPr>
          </a:p>
          <a:p>
            <a:pPr marL="457200" marR="0" lvl="0"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Multi Unit Retrieval</a:t>
            </a:r>
            <a:endParaRPr>
              <a:solidFill>
                <a:schemeClr val="dk1"/>
              </a:solidFill>
              <a:latin typeface="NanumGothic"/>
              <a:ea typeface="NanumGothic"/>
              <a:cs typeface="NanumGothic"/>
              <a:sym typeface="Nanum Gothic"/>
            </a:endParaRPr>
          </a:p>
          <a:p>
            <a:pPr marL="914400" marR="0" lvl="1"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Static : phrase와 sentence의 순서를 고정	</a:t>
            </a:r>
            <a:endParaRPr>
              <a:solidFill>
                <a:schemeClr val="dk1"/>
              </a:solidFill>
              <a:latin typeface="NanumGothic"/>
              <a:ea typeface="NanumGothic"/>
              <a:cs typeface="NanumGothic"/>
              <a:sym typeface="Nanum Gothic"/>
            </a:endParaRPr>
          </a:p>
          <a:p>
            <a:pPr marL="914400" lvl="1" indent="-317500" algn="l" rtl="0">
              <a:lnSpc>
                <a:spcPct val="20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Dynamic : phrase와 sentence의 순서를 고정하지 않음</a:t>
            </a:r>
            <a:endParaRPr>
              <a:solidFill>
                <a:schemeClr val="dk1"/>
              </a:solidFill>
              <a:latin typeface="NanumGothic"/>
              <a:ea typeface="NanumGothic"/>
              <a:cs typeface="NanumGothic"/>
              <a:sym typeface="Nanum Gothic"/>
            </a:endParaRPr>
          </a:p>
        </p:txBody>
      </p:sp>
      <p:sp>
        <p:nvSpPr>
          <p:cNvPr id="801" name="Google Shape;801;g25b09479055_2_4"/>
          <p:cNvSpPr/>
          <p:nvPr/>
        </p:nvSpPr>
        <p:spPr>
          <a:xfrm>
            <a:off x="6291225" y="2178314"/>
            <a:ext cx="1230900" cy="348300"/>
          </a:xfrm>
          <a:prstGeom prst="rect">
            <a:avLst/>
          </a:prstGeom>
          <a:solidFill>
            <a:srgbClr val="4150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Query_1</a:t>
            </a:r>
            <a:endParaRPr sz="1800" i="0" u="none" strike="noStrike" cap="none">
              <a:solidFill>
                <a:srgbClr val="FFFFFF"/>
              </a:solidFill>
            </a:endParaRPr>
          </a:p>
        </p:txBody>
      </p:sp>
      <p:sp>
        <p:nvSpPr>
          <p:cNvPr id="802" name="Google Shape;802;g25b09479055_2_4"/>
          <p:cNvSpPr/>
          <p:nvPr/>
        </p:nvSpPr>
        <p:spPr>
          <a:xfrm>
            <a:off x="6284831" y="2645663"/>
            <a:ext cx="1230900" cy="348300"/>
          </a:xfrm>
          <a:prstGeom prst="rect">
            <a:avLst/>
          </a:prstGeom>
          <a:solidFill>
            <a:srgbClr val="4150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Query_2</a:t>
            </a:r>
            <a:endParaRPr sz="1800" i="0" u="none" strike="noStrike" cap="none">
              <a:solidFill>
                <a:srgbClr val="FFFFFF"/>
              </a:solidFill>
            </a:endParaRPr>
          </a:p>
        </p:txBody>
      </p:sp>
      <p:sp>
        <p:nvSpPr>
          <p:cNvPr id="803" name="Google Shape;803;g25b09479055_2_4"/>
          <p:cNvSpPr/>
          <p:nvPr/>
        </p:nvSpPr>
        <p:spPr>
          <a:xfrm>
            <a:off x="7884894" y="1705658"/>
            <a:ext cx="7824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K=0</a:t>
            </a:r>
            <a:endParaRPr sz="1800" i="0" u="none" strike="noStrike" cap="none">
              <a:solidFill>
                <a:srgbClr val="FFFFFF"/>
              </a:solidFill>
            </a:endParaRPr>
          </a:p>
        </p:txBody>
      </p:sp>
      <p:sp>
        <p:nvSpPr>
          <p:cNvPr id="804" name="Google Shape;804;g25b09479055_2_4"/>
          <p:cNvSpPr/>
          <p:nvPr/>
        </p:nvSpPr>
        <p:spPr>
          <a:xfrm>
            <a:off x="9091031" y="1705658"/>
            <a:ext cx="7824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K=1</a:t>
            </a:r>
            <a:endParaRPr sz="1800" i="0" u="none" strike="noStrike" cap="none">
              <a:solidFill>
                <a:srgbClr val="FFFFFF"/>
              </a:solidFill>
            </a:endParaRPr>
          </a:p>
        </p:txBody>
      </p:sp>
      <p:sp>
        <p:nvSpPr>
          <p:cNvPr id="805" name="Google Shape;805;g25b09479055_2_4"/>
          <p:cNvSpPr/>
          <p:nvPr/>
        </p:nvSpPr>
        <p:spPr>
          <a:xfrm>
            <a:off x="10297168" y="1705658"/>
            <a:ext cx="7824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i="0" u="none" strike="noStrike" cap="none">
                <a:solidFill>
                  <a:srgbClr val="FFFFFF"/>
                </a:solidFill>
              </a:rPr>
              <a:t>K=2</a:t>
            </a:r>
            <a:endParaRPr sz="1800" i="0" u="none" strike="noStrike" cap="none">
              <a:solidFill>
                <a:srgbClr val="FFFFFF"/>
              </a:solidFill>
            </a:endParaRPr>
          </a:p>
        </p:txBody>
      </p:sp>
      <p:sp>
        <p:nvSpPr>
          <p:cNvPr id="806" name="Google Shape;806;g25b09479055_2_4"/>
          <p:cNvSpPr/>
          <p:nvPr/>
        </p:nvSpPr>
        <p:spPr>
          <a:xfrm>
            <a:off x="7795576" y="2178314"/>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sentence</a:t>
            </a:r>
            <a:endParaRPr sz="1400" i="0" u="none" strike="noStrike" cap="none">
              <a:solidFill>
                <a:srgbClr val="000000"/>
              </a:solidFill>
            </a:endParaRPr>
          </a:p>
        </p:txBody>
      </p:sp>
      <p:sp>
        <p:nvSpPr>
          <p:cNvPr id="807" name="Google Shape;807;g25b09479055_2_4"/>
          <p:cNvSpPr/>
          <p:nvPr/>
        </p:nvSpPr>
        <p:spPr>
          <a:xfrm>
            <a:off x="9001713" y="2178314"/>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i="0" u="none" strike="noStrike" cap="none">
                <a:solidFill>
                  <a:srgbClr val="000000"/>
                </a:solidFill>
              </a:rPr>
              <a:t>sentence</a:t>
            </a:r>
            <a:endParaRPr sz="1400" i="0" u="none" strike="noStrike" cap="none">
              <a:solidFill>
                <a:srgbClr val="000000"/>
              </a:solidFill>
            </a:endParaRPr>
          </a:p>
        </p:txBody>
      </p:sp>
      <p:sp>
        <p:nvSpPr>
          <p:cNvPr id="808" name="Google Shape;808;g25b09479055_2_4"/>
          <p:cNvSpPr/>
          <p:nvPr/>
        </p:nvSpPr>
        <p:spPr>
          <a:xfrm>
            <a:off x="10207850" y="2184109"/>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400" i="0" u="none" strike="noStrike" cap="none">
                <a:solidFill>
                  <a:srgbClr val="000000"/>
                </a:solidFill>
              </a:rPr>
              <a:t>sentence</a:t>
            </a:r>
            <a:endParaRPr sz="1400" i="0" u="none" strike="noStrike" cap="none">
              <a:solidFill>
                <a:srgbClr val="000000"/>
              </a:solidFill>
            </a:endParaRPr>
          </a:p>
        </p:txBody>
      </p:sp>
      <p:sp>
        <p:nvSpPr>
          <p:cNvPr id="809" name="Google Shape;809;g25b09479055_2_4"/>
          <p:cNvSpPr/>
          <p:nvPr/>
        </p:nvSpPr>
        <p:spPr>
          <a:xfrm>
            <a:off x="7795576" y="2641309"/>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sentence</a:t>
            </a:r>
            <a:endParaRPr sz="1400" i="0" u="none" strike="noStrike" cap="none">
              <a:solidFill>
                <a:srgbClr val="000000"/>
              </a:solidFill>
            </a:endParaRPr>
          </a:p>
        </p:txBody>
      </p:sp>
      <p:sp>
        <p:nvSpPr>
          <p:cNvPr id="810" name="Google Shape;810;g25b09479055_2_4"/>
          <p:cNvSpPr/>
          <p:nvPr/>
        </p:nvSpPr>
        <p:spPr>
          <a:xfrm>
            <a:off x="9001713" y="2641309"/>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sentence</a:t>
            </a:r>
            <a:endParaRPr sz="1400" i="0" u="none" strike="noStrike" cap="none">
              <a:solidFill>
                <a:srgbClr val="000000"/>
              </a:solidFill>
            </a:endParaRPr>
          </a:p>
        </p:txBody>
      </p:sp>
      <p:sp>
        <p:nvSpPr>
          <p:cNvPr id="811" name="Google Shape;811;g25b09479055_2_4"/>
          <p:cNvSpPr/>
          <p:nvPr/>
        </p:nvSpPr>
        <p:spPr>
          <a:xfrm>
            <a:off x="10207850" y="2647104"/>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sentence</a:t>
            </a:r>
            <a:endParaRPr sz="1400" i="0" u="none" strike="noStrike" cap="none">
              <a:solidFill>
                <a:srgbClr val="000000"/>
              </a:solidFill>
            </a:endParaRPr>
          </a:p>
        </p:txBody>
      </p:sp>
      <p:sp>
        <p:nvSpPr>
          <p:cNvPr id="812" name="Google Shape;812;g25b09479055_2_4"/>
          <p:cNvSpPr txBox="1"/>
          <p:nvPr/>
        </p:nvSpPr>
        <p:spPr>
          <a:xfrm>
            <a:off x="8517713" y="3064235"/>
            <a:ext cx="1141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28571"/>
              </a:lnSpc>
              <a:spcBef>
                <a:spcPts val="0"/>
              </a:spcBef>
              <a:spcAft>
                <a:spcPts val="0"/>
              </a:spcAft>
              <a:buNone/>
            </a:pPr>
            <a:r>
              <a:rPr lang="ko-KR" sz="1400" i="0" u="none" strike="noStrike" cap="none">
                <a:solidFill>
                  <a:srgbClr val="000000"/>
                </a:solidFill>
              </a:rPr>
              <a:t>&lt;</a:t>
            </a:r>
            <a:r>
              <a:rPr lang="ko-KR"/>
              <a:t>baseline</a:t>
            </a:r>
            <a:r>
              <a:rPr lang="ko-KR" sz="1400" i="0" u="none" strike="noStrike" cap="none">
                <a:solidFill>
                  <a:srgbClr val="000000"/>
                </a:solidFill>
              </a:rPr>
              <a:t>&gt;</a:t>
            </a:r>
            <a:endParaRPr sz="1400" i="0" u="none" strike="noStrike" cap="none">
              <a:solidFill>
                <a:srgbClr val="000000"/>
              </a:solidFill>
            </a:endParaRPr>
          </a:p>
        </p:txBody>
      </p:sp>
      <p:sp>
        <p:nvSpPr>
          <p:cNvPr id="813" name="Google Shape;813;g25b09479055_2_4"/>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1100"/>
              <a:buFont typeface="Arial"/>
              <a:buNone/>
            </a:pPr>
            <a:r>
              <a:rPr lang="ko-KR" sz="3000">
                <a:solidFill>
                  <a:schemeClr val="dk1"/>
                </a:solidFill>
                <a:latin typeface="NanumGothic ExtraBold"/>
                <a:ea typeface="NanumGothic ExtraBold"/>
                <a:cs typeface="NanumGothic ExtraBold"/>
                <a:sym typeface="NanumGothic ExtraBold"/>
              </a:rPr>
              <a:t>Multi Unit Retrieval</a:t>
            </a:r>
            <a:endParaRPr sz="3000" i="0" u="none" strike="noStrike" cap="none">
              <a:solidFill>
                <a:srgbClr val="000000"/>
              </a:solidFill>
              <a:latin typeface="NanumGothic ExtraBold"/>
              <a:ea typeface="NanumGothic ExtraBold"/>
              <a:cs typeface="NanumGothic ExtraBold"/>
              <a:sym typeface="NanumGothic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25b060a6762_3_0"/>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 - Static</a:t>
            </a:r>
            <a:endParaRPr sz="1100" b="1" i="0" u="none" strike="noStrike" cap="none">
              <a:solidFill>
                <a:schemeClr val="dk1"/>
              </a:solidFill>
              <a:latin typeface="NanumGothic"/>
              <a:ea typeface="NanumGothic"/>
              <a:cs typeface="NanumGothic"/>
              <a:sym typeface="Nanum Gothic"/>
            </a:endParaRPr>
          </a:p>
        </p:txBody>
      </p:sp>
      <p:pic>
        <p:nvPicPr>
          <p:cNvPr id="819" name="Google Shape;819;g25b060a6762_3_0"/>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820" name="Google Shape;820;g25b060a6762_3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821" name="Google Shape;821;g25b060a6762_3_0"/>
          <p:cNvSpPr txBox="1"/>
          <p:nvPr/>
        </p:nvSpPr>
        <p:spPr>
          <a:xfrm>
            <a:off x="889288" y="3169775"/>
            <a:ext cx="843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p:txBody>
      </p:sp>
      <p:graphicFrame>
        <p:nvGraphicFramePr>
          <p:cNvPr id="822" name="Google Shape;822;g25b060a6762_3_0"/>
          <p:cNvGraphicFramePr/>
          <p:nvPr/>
        </p:nvGraphicFramePr>
        <p:xfrm>
          <a:off x="987800" y="4898950"/>
          <a:ext cx="3976075" cy="1411425"/>
        </p:xfrm>
        <a:graphic>
          <a:graphicData uri="http://schemas.openxmlformats.org/drawingml/2006/table">
            <a:tbl>
              <a:tblPr>
                <a:noFill/>
                <a:tableStyleId>{D5E03392-2553-4DD0-B48D-DFA86EE30FC2}</a:tableStyleId>
              </a:tblPr>
              <a:tblGrid>
                <a:gridCol w="510600">
                  <a:extLst>
                    <a:ext uri="{9D8B030D-6E8A-4147-A177-3AD203B41FA5}">
                      <a16:colId xmlns:a16="http://schemas.microsoft.com/office/drawing/2014/main" val="20000"/>
                    </a:ext>
                  </a:extLst>
                </a:gridCol>
                <a:gridCol w="1846175">
                  <a:extLst>
                    <a:ext uri="{9D8B030D-6E8A-4147-A177-3AD203B41FA5}">
                      <a16:colId xmlns:a16="http://schemas.microsoft.com/office/drawing/2014/main" val="20001"/>
                    </a:ext>
                  </a:extLst>
                </a:gridCol>
                <a:gridCol w="1619300">
                  <a:extLst>
                    <a:ext uri="{9D8B030D-6E8A-4147-A177-3AD203B41FA5}">
                      <a16:colId xmlns:a16="http://schemas.microsoft.com/office/drawing/2014/main" val="20002"/>
                    </a:ext>
                  </a:extLst>
                </a:gridCol>
              </a:tblGrid>
              <a:tr h="436125">
                <a:tc>
                  <a:txBody>
                    <a:bodyPr/>
                    <a:lstStyle/>
                    <a:p>
                      <a:pPr marL="0" lvl="0" indent="0" algn="ctr" rtl="0">
                        <a:spcBef>
                          <a:spcPts val="0"/>
                        </a:spcBef>
                        <a:spcAft>
                          <a:spcPts val="0"/>
                        </a:spcAft>
                        <a:buNone/>
                      </a:pPr>
                      <a:endParaRPr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phrase</a:t>
                      </a:r>
                      <a:endParaRPr sz="10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sentence</a:t>
                      </a:r>
                      <a:endParaRPr sz="1000" b="1">
                        <a:latin typeface="NanumGothic"/>
                        <a:ea typeface="NanumGothic"/>
                        <a:cs typeface="NanumGothic"/>
                        <a:sym typeface="Nanum Gothic"/>
                      </a:endParaRPr>
                    </a:p>
                  </a:txBody>
                  <a:tcPr marL="91425" marR="91425" marT="91425" marB="91425" anchor="ctr">
                    <a:solidFill>
                      <a:srgbClr val="C8EAFF"/>
                    </a:solidFill>
                  </a:tcPr>
                </a:tc>
                <a:extLst>
                  <a:ext uri="{0D108BD9-81ED-4DB2-BD59-A6C34878D82A}">
                    <a16:rowId xmlns:a16="http://schemas.microsoft.com/office/drawing/2014/main" val="10000"/>
                  </a:ext>
                </a:extLst>
              </a:tr>
              <a:tr h="389900">
                <a:tc>
                  <a:txBody>
                    <a:bodyPr/>
                    <a:lstStyle/>
                    <a:p>
                      <a:pPr marL="0" lvl="0" indent="0" algn="ctr" rtl="0">
                        <a:spcBef>
                          <a:spcPts val="0"/>
                        </a:spcBef>
                        <a:spcAft>
                          <a:spcPts val="0"/>
                        </a:spcAft>
                        <a:buNone/>
                      </a:pPr>
                      <a:r>
                        <a:rPr lang="ko-KR" sz="1100" b="1">
                          <a:latin typeface="NanumGothic"/>
                          <a:ea typeface="NanumGothic"/>
                          <a:cs typeface="NanumGothic"/>
                          <a:sym typeface="Nanum Gothic"/>
                        </a:rPr>
                        <a:t>장점</a:t>
                      </a:r>
                      <a:endParaRPr sz="11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초반에 높은 Recall</a:t>
                      </a:r>
                      <a:endParaRPr sz="1000">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a:latin typeface="NanumGothic"/>
                          <a:ea typeface="NanumGothic"/>
                          <a:cs typeface="NanumGothic"/>
                          <a:sym typeface="Nanum Gothic"/>
                        </a:rPr>
                        <a:t>높은 Recall 상승폭</a:t>
                      </a:r>
                      <a:br>
                        <a:rPr lang="ko-KR" sz="1000">
                          <a:latin typeface="NanumGothic"/>
                          <a:ea typeface="NanumGothic"/>
                          <a:cs typeface="NanumGothic"/>
                          <a:sym typeface="Nanum Gothic"/>
                        </a:rPr>
                      </a:br>
                      <a:r>
                        <a:rPr lang="ko-KR" sz="1000">
                          <a:latin typeface="NanumGothic"/>
                          <a:ea typeface="NanumGothic"/>
                          <a:cs typeface="NanumGothic"/>
                          <a:sym typeface="Nanum Gothic"/>
                        </a:rPr>
                        <a:t>높은 최종 Recall</a:t>
                      </a:r>
                      <a:endParaRPr sz="10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1"/>
                  </a:ext>
                </a:extLst>
              </a:tr>
              <a:tr h="298900">
                <a:tc>
                  <a:txBody>
                    <a:bodyPr/>
                    <a:lstStyle/>
                    <a:p>
                      <a:pPr marL="0" lvl="0" indent="0" algn="ctr" rtl="0">
                        <a:spcBef>
                          <a:spcPts val="0"/>
                        </a:spcBef>
                        <a:spcAft>
                          <a:spcPts val="0"/>
                        </a:spcAft>
                        <a:buNone/>
                      </a:pPr>
                      <a:r>
                        <a:rPr lang="ko-KR" sz="1100" b="1">
                          <a:latin typeface="NanumGothic"/>
                          <a:ea typeface="NanumGothic"/>
                          <a:cs typeface="NanumGothic"/>
                          <a:sym typeface="Nanum Gothic"/>
                        </a:rPr>
                        <a:t>단점</a:t>
                      </a:r>
                      <a:endParaRPr sz="1100"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sz="1000">
                          <a:latin typeface="NanumGothic"/>
                          <a:ea typeface="NanumGothic"/>
                          <a:cs typeface="NanumGothic"/>
                          <a:sym typeface="Nanum Gothic"/>
                        </a:rPr>
                        <a:t>낮은 Recall 상승폭</a:t>
                      </a:r>
                      <a:endParaRPr sz="1000">
                        <a:latin typeface="NanumGothic"/>
                        <a:ea typeface="NanumGothic"/>
                        <a:cs typeface="NanumGothic"/>
                        <a:sym typeface="Nanum Gothic"/>
                      </a:endParaRPr>
                    </a:p>
                    <a:p>
                      <a:pPr marL="0" lvl="0" indent="0" algn="ctr" rtl="0">
                        <a:spcBef>
                          <a:spcPts val="0"/>
                        </a:spcBef>
                        <a:spcAft>
                          <a:spcPts val="0"/>
                        </a:spcAft>
                        <a:buNone/>
                      </a:pPr>
                      <a:r>
                        <a:rPr lang="ko-KR" sz="1000">
                          <a:latin typeface="NanumGothic"/>
                          <a:ea typeface="NanumGothic"/>
                          <a:cs typeface="NanumGothic"/>
                          <a:sym typeface="Nanum Gothic"/>
                        </a:rPr>
                        <a:t>낮은 최종 Recall</a:t>
                      </a:r>
                      <a:endParaRPr sz="1000">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sz="1000">
                          <a:latin typeface="NanumGothic"/>
                          <a:ea typeface="NanumGothic"/>
                          <a:cs typeface="NanumGothic"/>
                          <a:sym typeface="Nanum Gothic"/>
                        </a:rPr>
                        <a:t>낮은 초반 Recall</a:t>
                      </a:r>
                      <a:endParaRPr sz="1000">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2"/>
                  </a:ext>
                </a:extLst>
              </a:tr>
            </a:tbl>
          </a:graphicData>
        </a:graphic>
      </p:graphicFrame>
      <p:graphicFrame>
        <p:nvGraphicFramePr>
          <p:cNvPr id="823" name="Google Shape;823;g25b060a6762_3_0"/>
          <p:cNvGraphicFramePr/>
          <p:nvPr/>
        </p:nvGraphicFramePr>
        <p:xfrm>
          <a:off x="8022475" y="4962075"/>
          <a:ext cx="2996075" cy="1165250"/>
        </p:xfrm>
        <a:graphic>
          <a:graphicData uri="http://schemas.openxmlformats.org/drawingml/2006/table">
            <a:tbl>
              <a:tblPr>
                <a:noFill/>
                <a:tableStyleId>{D5E03392-2553-4DD0-B48D-DFA86EE30FC2}</a:tableStyleId>
              </a:tblPr>
              <a:tblGrid>
                <a:gridCol w="1529775">
                  <a:extLst>
                    <a:ext uri="{9D8B030D-6E8A-4147-A177-3AD203B41FA5}">
                      <a16:colId xmlns:a16="http://schemas.microsoft.com/office/drawing/2014/main" val="20000"/>
                    </a:ext>
                  </a:extLst>
                </a:gridCol>
                <a:gridCol w="1466300">
                  <a:extLst>
                    <a:ext uri="{9D8B030D-6E8A-4147-A177-3AD203B41FA5}">
                      <a16:colId xmlns:a16="http://schemas.microsoft.com/office/drawing/2014/main" val="20001"/>
                    </a:ext>
                  </a:extLst>
                </a:gridCol>
              </a:tblGrid>
              <a:tr h="321575">
                <a:tc>
                  <a:txBody>
                    <a:bodyPr/>
                    <a:lstStyle/>
                    <a:p>
                      <a:pPr marL="0" lvl="0" indent="0" algn="ctr" rtl="0">
                        <a:spcBef>
                          <a:spcPts val="0"/>
                        </a:spcBef>
                        <a:spcAft>
                          <a:spcPts val="0"/>
                        </a:spcAft>
                        <a:buNone/>
                      </a:pPr>
                      <a:endParaRPr sz="1000"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sz="1000" b="1">
                          <a:latin typeface="NanumGothic"/>
                          <a:ea typeface="NanumGothic"/>
                          <a:cs typeface="NanumGothic"/>
                          <a:sym typeface="Nanum Gothic"/>
                        </a:rPr>
                        <a:t>mAR</a:t>
                      </a:r>
                      <a:endParaRPr sz="1000"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extLst>
                  <a:ext uri="{0D108BD9-81ED-4DB2-BD59-A6C34878D82A}">
                    <a16:rowId xmlns:a16="http://schemas.microsoft.com/office/drawing/2014/main" val="10000"/>
                  </a:ext>
                </a:extLst>
              </a:tr>
              <a:tr h="321575">
                <a:tc>
                  <a:txBody>
                    <a:bodyPr/>
                    <a:lstStyle/>
                    <a:p>
                      <a:pPr marL="0" lvl="0" indent="0" algn="ctr" rtl="0">
                        <a:spcBef>
                          <a:spcPts val="0"/>
                        </a:spcBef>
                        <a:spcAft>
                          <a:spcPts val="0"/>
                        </a:spcAft>
                        <a:buNone/>
                      </a:pPr>
                      <a:r>
                        <a:rPr lang="ko-KR" sz="1000" b="1">
                          <a:latin typeface="NanumGothic"/>
                          <a:ea typeface="NanumGothic"/>
                          <a:cs typeface="NanumGothic"/>
                          <a:sym typeface="Nanum Gothic"/>
                        </a:rPr>
                        <a:t>sentence top 200</a:t>
                      </a:r>
                      <a:endParaRPr sz="1000"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Clr>
                          <a:schemeClr val="dk1"/>
                        </a:buClr>
                        <a:buSzPts val="1100"/>
                        <a:buFont typeface="Arial"/>
                        <a:buNone/>
                      </a:pPr>
                      <a:r>
                        <a:rPr lang="ko-KR" sz="1000">
                          <a:solidFill>
                            <a:schemeClr val="dk1"/>
                          </a:solidFill>
                          <a:latin typeface="NanumGothic"/>
                          <a:ea typeface="NanumGothic"/>
                          <a:cs typeface="NanumGothic"/>
                          <a:sym typeface="Nanum Gothic"/>
                        </a:rPr>
                        <a:t>0.6316</a:t>
                      </a:r>
                      <a:endParaRPr sz="1000">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94750">
                <a:tc>
                  <a:txBody>
                    <a:bodyPr/>
                    <a:lstStyle/>
                    <a:p>
                      <a:pPr marL="0" lvl="0" indent="0" algn="ctr" rtl="0">
                        <a:spcBef>
                          <a:spcPts val="0"/>
                        </a:spcBef>
                        <a:spcAft>
                          <a:spcPts val="0"/>
                        </a:spcAft>
                        <a:buNone/>
                      </a:pPr>
                      <a:r>
                        <a:rPr lang="ko-KR" sz="1000" b="1">
                          <a:latin typeface="NanumGothic"/>
                          <a:ea typeface="NanumGothic"/>
                          <a:cs typeface="NanumGothic"/>
                          <a:sym typeface="Nanum Gothic"/>
                        </a:rPr>
                        <a:t>phrase top 200 + sentence top 200</a:t>
                      </a:r>
                      <a:endParaRPr sz="1000" b="1">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sz="1000" b="1">
                          <a:solidFill>
                            <a:schemeClr val="dk1"/>
                          </a:solidFill>
                          <a:latin typeface="NanumGothic"/>
                          <a:ea typeface="NanumGothic"/>
                          <a:cs typeface="NanumGothic"/>
                          <a:sym typeface="Nanum Gothic"/>
                        </a:rPr>
                        <a:t>0.6450</a:t>
                      </a:r>
                      <a:endParaRPr sz="1000" b="1">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824" name="Google Shape;824;g25b060a6762_3_0"/>
          <p:cNvSpPr/>
          <p:nvPr/>
        </p:nvSpPr>
        <p:spPr>
          <a:xfrm>
            <a:off x="5348563" y="2822350"/>
            <a:ext cx="1425000" cy="718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g25b060a6762_3_0"/>
          <p:cNvSpPr txBox="1"/>
          <p:nvPr/>
        </p:nvSpPr>
        <p:spPr>
          <a:xfrm>
            <a:off x="5093163" y="3569975"/>
            <a:ext cx="2181900" cy="9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sz="1000">
                <a:solidFill>
                  <a:schemeClr val="dk1"/>
                </a:solidFill>
                <a:latin typeface="NanumGothic"/>
                <a:ea typeface="NanumGothic"/>
                <a:cs typeface="NanumGothic"/>
                <a:sym typeface="Nanum Gothic"/>
              </a:rPr>
              <a:t>두 방법의 장점을 모두 활용하기 위해 </a:t>
            </a:r>
            <a:r>
              <a:rPr lang="ko-KR" sz="1000" b="1">
                <a:solidFill>
                  <a:schemeClr val="accent1"/>
                </a:solidFill>
                <a:latin typeface="NanumGothic"/>
                <a:ea typeface="NanumGothic"/>
                <a:cs typeface="NanumGothic"/>
                <a:sym typeface="Nanum Gothic"/>
              </a:rPr>
              <a:t>처음에 phrase를 주고 이어서 sentence</a:t>
            </a:r>
            <a:r>
              <a:rPr lang="ko-KR" sz="1000" b="1">
                <a:solidFill>
                  <a:schemeClr val="dk1"/>
                </a:solidFill>
                <a:latin typeface="NanumGothic"/>
                <a:ea typeface="NanumGothic"/>
                <a:cs typeface="NanumGothic"/>
                <a:sym typeface="Nanum Gothic"/>
              </a:rPr>
              <a:t>를 주는 방식</a:t>
            </a:r>
            <a:r>
              <a:rPr lang="ko-KR" sz="1000">
                <a:solidFill>
                  <a:schemeClr val="dk1"/>
                </a:solidFill>
                <a:latin typeface="NanumGothic"/>
                <a:ea typeface="NanumGothic"/>
                <a:cs typeface="NanumGothic"/>
                <a:sym typeface="Nanum Gothic"/>
              </a:rPr>
              <a:t> 사용</a:t>
            </a:r>
            <a:endParaRPr sz="1000">
              <a:latin typeface="NanumGothic"/>
              <a:ea typeface="NanumGothic"/>
              <a:cs typeface="NanumGothic"/>
              <a:sym typeface="Nanum Gothic"/>
            </a:endParaRPr>
          </a:p>
        </p:txBody>
      </p:sp>
      <p:sp>
        <p:nvSpPr>
          <p:cNvPr id="826" name="Google Shape;826;g25b060a6762_3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827" name="Google Shape;827;g25b060a6762_3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31</a:t>
            </a:fld>
            <a:endParaRPr sz="900" b="1" i="0" u="none" strike="noStrike" cap="none">
              <a:solidFill>
                <a:srgbClr val="888888"/>
              </a:solidFill>
              <a:latin typeface="NanumGothic"/>
              <a:ea typeface="NanumGothic"/>
              <a:cs typeface="NanumGothic"/>
              <a:sym typeface="Nanum Gothic"/>
            </a:endParaRPr>
          </a:p>
        </p:txBody>
      </p:sp>
      <p:sp>
        <p:nvSpPr>
          <p:cNvPr id="828" name="Google Shape;828;g25b060a6762_3_0"/>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1100"/>
              <a:buFont typeface="Arial"/>
              <a:buNone/>
            </a:pPr>
            <a:r>
              <a:rPr lang="ko-KR" sz="3000">
                <a:solidFill>
                  <a:schemeClr val="dk1"/>
                </a:solidFill>
                <a:latin typeface="NanumGothic ExtraBold"/>
                <a:ea typeface="NanumGothic ExtraBold"/>
                <a:cs typeface="NanumGothic ExtraBold"/>
                <a:sym typeface="NanumGothic ExtraBold"/>
              </a:rPr>
              <a:t>3.2.1. Multi Unit Retrieval - Static</a:t>
            </a:r>
            <a:endParaRPr sz="3000" i="0" u="none" strike="noStrike" cap="none">
              <a:solidFill>
                <a:srgbClr val="000000"/>
              </a:solidFill>
              <a:latin typeface="NanumGothic ExtraBold"/>
              <a:ea typeface="NanumGothic ExtraBold"/>
              <a:cs typeface="NanumGothic ExtraBold"/>
              <a:sym typeface="NanumGothic ExtraBold"/>
            </a:endParaRPr>
          </a:p>
        </p:txBody>
      </p:sp>
      <p:pic>
        <p:nvPicPr>
          <p:cNvPr id="829" name="Google Shape;829;g25b060a6762_3_0"/>
          <p:cNvPicPr preferRelativeResize="0"/>
          <p:nvPr/>
        </p:nvPicPr>
        <p:blipFill>
          <a:blip r:embed="rId4">
            <a:alphaModFix/>
          </a:blip>
          <a:stretch>
            <a:fillRect/>
          </a:stretch>
        </p:blipFill>
        <p:spPr>
          <a:xfrm>
            <a:off x="889300" y="1560546"/>
            <a:ext cx="4043901" cy="3123028"/>
          </a:xfrm>
          <a:prstGeom prst="rect">
            <a:avLst/>
          </a:prstGeom>
          <a:noFill/>
          <a:ln>
            <a:noFill/>
          </a:ln>
        </p:spPr>
      </p:pic>
      <p:pic>
        <p:nvPicPr>
          <p:cNvPr id="830" name="Google Shape;830;g25b060a6762_3_0"/>
          <p:cNvPicPr preferRelativeResize="0"/>
          <p:nvPr/>
        </p:nvPicPr>
        <p:blipFill>
          <a:blip r:embed="rId5">
            <a:alphaModFix/>
          </a:blip>
          <a:stretch>
            <a:fillRect/>
          </a:stretch>
        </p:blipFill>
        <p:spPr>
          <a:xfrm>
            <a:off x="7188947" y="1489500"/>
            <a:ext cx="4268154" cy="3265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pic>
        <p:nvPicPr>
          <p:cNvPr id="835" name="Google Shape;835;g25b09479055_14_77"/>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836" name="Google Shape;836;g25b09479055_14_77"/>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837" name="Google Shape;837;g25b09479055_14_77"/>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838" name="Google Shape;838;g25b09479055_14_77"/>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32</a:t>
            </a:fld>
            <a:endParaRPr sz="900" b="1" i="0" u="none" strike="noStrike" cap="none">
              <a:solidFill>
                <a:srgbClr val="888888"/>
              </a:solidFill>
              <a:latin typeface="NanumGothic"/>
              <a:ea typeface="NanumGothic"/>
              <a:cs typeface="NanumGothic"/>
              <a:sym typeface="Nanum Gothic"/>
            </a:endParaRPr>
          </a:p>
        </p:txBody>
      </p:sp>
      <p:sp>
        <p:nvSpPr>
          <p:cNvPr id="839" name="Google Shape;839;g25b09479055_14_77"/>
          <p:cNvSpPr txBox="1"/>
          <p:nvPr/>
        </p:nvSpPr>
        <p:spPr>
          <a:xfrm>
            <a:off x="294924" y="272300"/>
            <a:ext cx="26742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 - Dynamic</a:t>
            </a:r>
            <a:endParaRPr sz="1100" b="1" i="0" u="none" strike="noStrike" cap="none">
              <a:solidFill>
                <a:schemeClr val="dk1"/>
              </a:solidFill>
              <a:latin typeface="NanumGothic"/>
              <a:ea typeface="NanumGothic"/>
              <a:cs typeface="NanumGothic"/>
              <a:sym typeface="Nanum Gothic"/>
            </a:endParaRPr>
          </a:p>
        </p:txBody>
      </p:sp>
      <p:sp>
        <p:nvSpPr>
          <p:cNvPr id="840" name="Google Shape;840;g25b09479055_14_77"/>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1100"/>
              <a:buFont typeface="Arial"/>
              <a:buNone/>
            </a:pPr>
            <a:r>
              <a:rPr lang="ko-KR" sz="3000">
                <a:solidFill>
                  <a:schemeClr val="dk1"/>
                </a:solidFill>
                <a:latin typeface="NanumGothic ExtraBold"/>
                <a:ea typeface="NanumGothic ExtraBold"/>
                <a:cs typeface="NanumGothic ExtraBold"/>
                <a:sym typeface="NanumGothic ExtraBold"/>
              </a:rPr>
              <a:t>3.2.2. Multi Unit Retrieval - </a:t>
            </a:r>
            <a:r>
              <a:rPr lang="ko-KR" sz="3000">
                <a:solidFill>
                  <a:schemeClr val="dk1"/>
                </a:solidFill>
                <a:latin typeface="NanumGothic ExtraBold"/>
                <a:ea typeface="NanumGothic ExtraBold"/>
                <a:cs typeface="NanumGothic ExtraBold"/>
                <a:sym typeface="NanumGothic ExtraBol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Dynamic</a:t>
            </a:r>
            <a:endParaRPr sz="3000">
              <a:solidFill>
                <a:schemeClr val="dk1"/>
              </a:solidFill>
              <a:latin typeface="NanumGothic ExtraBold"/>
              <a:ea typeface="NanumGothic ExtraBold"/>
              <a:cs typeface="NanumGothic ExtraBold"/>
              <a:sym typeface="NanumGothic ExtraBold"/>
            </a:endParaRPr>
          </a:p>
        </p:txBody>
      </p:sp>
      <p:sp>
        <p:nvSpPr>
          <p:cNvPr id="841" name="Google Shape;841;g25b09479055_14_77"/>
          <p:cNvSpPr txBox="1">
            <a:spLocks noGrp="1"/>
          </p:cNvSpPr>
          <p:nvPr>
            <p:ph type="body" idx="1"/>
          </p:nvPr>
        </p:nvSpPr>
        <p:spPr>
          <a:xfrm>
            <a:off x="1092975" y="1801900"/>
            <a:ext cx="10515600" cy="828600"/>
          </a:xfrm>
          <a:prstGeom prst="rect">
            <a:avLst/>
          </a:prstGeom>
        </p:spPr>
        <p:txBody>
          <a:bodyPr spcFirstLastPara="1" wrap="square" lIns="91425" tIns="45700" rIns="91425" bIns="45700" anchor="t" anchorCtr="0">
            <a:normAutofit/>
          </a:bodyPr>
          <a:lstStyle/>
          <a:p>
            <a:pPr marL="457200" lvl="0" indent="-317500" algn="l" rtl="0">
              <a:spcBef>
                <a:spcPts val="1000"/>
              </a:spcBef>
              <a:spcAft>
                <a:spcPts val="0"/>
              </a:spcAft>
              <a:buSzPts val="1400"/>
              <a:buFont typeface="Nanum Gothic"/>
              <a:buChar char="●"/>
            </a:pPr>
            <a:r>
              <a:rPr lang="ko-KR" sz="1400">
                <a:latin typeface="NanumGothic"/>
                <a:ea typeface="NanumGothic"/>
                <a:cs typeface="NanumGothic"/>
                <a:sym typeface="Nanum Gothic"/>
              </a:rPr>
              <a:t>Question과 phrase의 관계에 따라 유동적으로 unit을 결정하고자 </a:t>
            </a:r>
            <a:r>
              <a:rPr lang="ko-KR" sz="1400" b="1">
                <a:latin typeface="NanumGothic"/>
                <a:ea typeface="NanumGothic"/>
                <a:cs typeface="NanumGothic"/>
                <a:sym typeface="Nanum Gothic"/>
              </a:rPr>
              <a:t>각 unit에 적합한 query encoder</a:t>
            </a:r>
            <a:r>
              <a:rPr lang="ko-KR" sz="1400">
                <a:latin typeface="NanumGothic"/>
                <a:ea typeface="NanumGothic"/>
                <a:cs typeface="NanumGothic"/>
                <a:sym typeface="Nanum Gothic"/>
              </a:rPr>
              <a:t>를 찾고자 함 </a:t>
            </a:r>
            <a:endParaRPr sz="1400">
              <a:latin typeface="NanumGothic"/>
              <a:ea typeface="NanumGothic"/>
              <a:cs typeface="NanumGothic"/>
              <a:sym typeface="Nanum Gothic"/>
            </a:endParaRPr>
          </a:p>
          <a:p>
            <a:pPr marL="457200" lvl="0" indent="-317500" algn="l" rtl="0">
              <a:spcBef>
                <a:spcPts val="0"/>
              </a:spcBef>
              <a:spcAft>
                <a:spcPts val="0"/>
              </a:spcAft>
              <a:buSzPts val="1400"/>
              <a:buFont typeface="Nanum Gothic"/>
              <a:buChar char="●"/>
            </a:pPr>
            <a:r>
              <a:rPr lang="ko-KR" sz="1400">
                <a:latin typeface="NanumGothic"/>
                <a:ea typeface="NanumGothic"/>
                <a:cs typeface="NanumGothic"/>
                <a:sym typeface="Nanum Gothic"/>
              </a:rPr>
              <a:t>L_query : 정답 phrase가 일치하는지를 구분</a:t>
            </a:r>
            <a:endParaRPr sz="1400">
              <a:latin typeface="NanumGothic"/>
              <a:ea typeface="NanumGothic"/>
              <a:cs typeface="NanumGothic"/>
              <a:sym typeface="Nanum Gothic"/>
            </a:endParaRPr>
          </a:p>
          <a:p>
            <a:pPr marL="457200" lvl="0" indent="-317500" algn="l" rtl="0">
              <a:spcBef>
                <a:spcPts val="0"/>
              </a:spcBef>
              <a:spcAft>
                <a:spcPts val="0"/>
              </a:spcAft>
              <a:buSzPts val="1400"/>
              <a:buFont typeface="Nanum Gothic"/>
              <a:buChar char="●"/>
            </a:pPr>
            <a:r>
              <a:rPr lang="ko-KR" sz="1400">
                <a:latin typeface="NanumGothic"/>
                <a:ea typeface="NanumGothic"/>
                <a:cs typeface="NanumGothic"/>
                <a:sym typeface="Nanum Gothic"/>
              </a:rPr>
              <a:t>L_context or L_doc : 정답 phrase뿐만 아니라 정답의 문맥도 같아야 함</a:t>
            </a:r>
            <a:endParaRPr sz="1400">
              <a:latin typeface="NanumGothic"/>
              <a:ea typeface="NanumGothic"/>
              <a:cs typeface="NanumGothic"/>
              <a:sym typeface="Nanum Gothic"/>
            </a:endParaRPr>
          </a:p>
        </p:txBody>
      </p:sp>
      <p:sp>
        <p:nvSpPr>
          <p:cNvPr id="842" name="Google Shape;842;g25b09479055_14_77"/>
          <p:cNvSpPr txBox="1"/>
          <p:nvPr/>
        </p:nvSpPr>
        <p:spPr>
          <a:xfrm>
            <a:off x="1092975" y="2814600"/>
            <a:ext cx="12396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a:latin typeface="NanumGothic"/>
                <a:ea typeface="NanumGothic"/>
                <a:cs typeface="NanumGothic"/>
                <a:sym typeface="Nanum Gothic"/>
              </a:rPr>
              <a:t>Example </a:t>
            </a:r>
            <a:endParaRPr>
              <a:latin typeface="NanumGothic"/>
              <a:ea typeface="NanumGothic"/>
              <a:cs typeface="NanumGothic"/>
              <a:sym typeface="Nanum Gothic"/>
            </a:endParaRPr>
          </a:p>
        </p:txBody>
      </p:sp>
      <p:graphicFrame>
        <p:nvGraphicFramePr>
          <p:cNvPr id="843" name="Google Shape;843;g25b09479055_14_77"/>
          <p:cNvGraphicFramePr/>
          <p:nvPr/>
        </p:nvGraphicFramePr>
        <p:xfrm>
          <a:off x="1092975" y="3394038"/>
          <a:ext cx="9243600" cy="1188630"/>
        </p:xfrm>
        <a:graphic>
          <a:graphicData uri="http://schemas.openxmlformats.org/drawingml/2006/table">
            <a:tbl>
              <a:tblPr>
                <a:noFill/>
                <a:tableStyleId>{D5E03392-2553-4DD0-B48D-DFA86EE30FC2}</a:tableStyleId>
              </a:tblPr>
              <a:tblGrid>
                <a:gridCol w="784725">
                  <a:extLst>
                    <a:ext uri="{9D8B030D-6E8A-4147-A177-3AD203B41FA5}">
                      <a16:colId xmlns:a16="http://schemas.microsoft.com/office/drawing/2014/main" val="20000"/>
                    </a:ext>
                  </a:extLst>
                </a:gridCol>
                <a:gridCol w="1553175">
                  <a:extLst>
                    <a:ext uri="{9D8B030D-6E8A-4147-A177-3AD203B41FA5}">
                      <a16:colId xmlns:a16="http://schemas.microsoft.com/office/drawing/2014/main" val="20001"/>
                    </a:ext>
                  </a:extLst>
                </a:gridCol>
                <a:gridCol w="1906750">
                  <a:extLst>
                    <a:ext uri="{9D8B030D-6E8A-4147-A177-3AD203B41FA5}">
                      <a16:colId xmlns:a16="http://schemas.microsoft.com/office/drawing/2014/main" val="20002"/>
                    </a:ext>
                  </a:extLst>
                </a:gridCol>
                <a:gridCol w="1766325">
                  <a:extLst>
                    <a:ext uri="{9D8B030D-6E8A-4147-A177-3AD203B41FA5}">
                      <a16:colId xmlns:a16="http://schemas.microsoft.com/office/drawing/2014/main" val="20003"/>
                    </a:ext>
                  </a:extLst>
                </a:gridCol>
                <a:gridCol w="3232625">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a:latin typeface="NanumGothic"/>
                        <a:ea typeface="NanumGothic"/>
                        <a:cs typeface="NanumGothic"/>
                        <a:sym typeface="Nanum Gothic"/>
                      </a:endParaRPr>
                    </a:p>
                  </a:txBody>
                  <a:tcPr marL="91425" marR="91425" marT="91425" marB="91425" anchor="ctr">
                    <a:solidFill>
                      <a:srgbClr val="C8E9FE"/>
                    </a:solidFill>
                  </a:tcPr>
                </a:tc>
                <a:tc>
                  <a:txBody>
                    <a:bodyPr/>
                    <a:lstStyle/>
                    <a:p>
                      <a:pPr marL="0" lvl="0" indent="0" algn="ctr" rtl="0">
                        <a:spcBef>
                          <a:spcPts val="0"/>
                        </a:spcBef>
                        <a:spcAft>
                          <a:spcPts val="0"/>
                        </a:spcAft>
                        <a:buNone/>
                      </a:pPr>
                      <a:r>
                        <a:rPr lang="ko-KR">
                          <a:latin typeface="NanumGothic"/>
                          <a:ea typeface="NanumGothic"/>
                          <a:cs typeface="NanumGothic"/>
                          <a:sym typeface="Nanum Gothic"/>
                        </a:rPr>
                        <a:t>gold answer</a:t>
                      </a:r>
                      <a:endParaRPr>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b="1">
                          <a:latin typeface="NanumGothic"/>
                          <a:ea typeface="NanumGothic"/>
                          <a:cs typeface="NanumGothic"/>
                          <a:sym typeface="Nanum Gothic"/>
                        </a:rPr>
                        <a:t>[‘apple’, ‘banana’]</a:t>
                      </a:r>
                      <a:endParaRPr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a:latin typeface="NanumGothic"/>
                          <a:ea typeface="NanumGothic"/>
                          <a:cs typeface="NanumGothic"/>
                          <a:sym typeface="Nanum Gothic"/>
                        </a:rPr>
                        <a:t>gold context</a:t>
                      </a:r>
                      <a:endParaRPr>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a:latin typeface="NanumGothic"/>
                          <a:ea typeface="NanumGothic"/>
                          <a:cs typeface="NanumGothic"/>
                          <a:sym typeface="Nanum Gothic"/>
                        </a:rPr>
                        <a:t>‘I like apple and banana’</a:t>
                      </a:r>
                      <a:endParaRPr>
                        <a:latin typeface="NanumGothic"/>
                        <a:ea typeface="NanumGothic"/>
                        <a:cs typeface="NanumGothic"/>
                        <a:sym typeface="Nanum Gothic"/>
                      </a:endParaRPr>
                    </a:p>
                  </a:txBody>
                  <a:tcPr marL="91425" marR="91425" marT="91425" marB="91425" anchor="ctr">
                    <a:solidFill>
                      <a:srgbClr val="C8EAFF"/>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ko-KR" b="1">
                          <a:latin typeface="NanumGothic"/>
                          <a:ea typeface="NanumGothic"/>
                          <a:cs typeface="NanumGothic"/>
                          <a:sym typeface="Nanum Gothic"/>
                        </a:rPr>
                        <a:t>X</a:t>
                      </a:r>
                      <a:endParaRPr b="1">
                        <a:latin typeface="NanumGothic"/>
                        <a:ea typeface="NanumGothic"/>
                        <a:cs typeface="NanumGothic"/>
                        <a:sym typeface="Nanum Gothic"/>
                      </a:endParaRPr>
                    </a:p>
                  </a:txBody>
                  <a:tcPr marL="91425" marR="91425" marT="91425" marB="91425" anchor="ctr">
                    <a:solidFill>
                      <a:srgbClr val="C8E9FE"/>
                    </a:solidFill>
                  </a:tcPr>
                </a:tc>
                <a:tc>
                  <a:txBody>
                    <a:bodyPr/>
                    <a:lstStyle/>
                    <a:p>
                      <a:pPr marL="0" lvl="0" indent="0" algn="ctr" rtl="0">
                        <a:spcBef>
                          <a:spcPts val="0"/>
                        </a:spcBef>
                        <a:spcAft>
                          <a:spcPts val="0"/>
                        </a:spcAft>
                        <a:buNone/>
                      </a:pPr>
                      <a:r>
                        <a:rPr lang="ko-KR">
                          <a:latin typeface="NanumGothic"/>
                          <a:ea typeface="NanumGothic"/>
                          <a:cs typeface="NanumGothic"/>
                          <a:sym typeface="Nanum Gothic"/>
                        </a:rPr>
                        <a:t>phrase </a:t>
                      </a:r>
                      <a:endParaRPr>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a:latin typeface="NanumGothic"/>
                          <a:ea typeface="NanumGothic"/>
                          <a:cs typeface="NanumGothic"/>
                          <a:sym typeface="Nanum Gothic"/>
                        </a:rPr>
                        <a:t>‘apple’</a:t>
                      </a:r>
                      <a:endParaRPr>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a:latin typeface="NanumGothic"/>
                          <a:ea typeface="NanumGothic"/>
                          <a:cs typeface="NanumGothic"/>
                          <a:sym typeface="Nanum Gothic"/>
                        </a:rPr>
                        <a:t>source sentence</a:t>
                      </a:r>
                      <a:endParaRPr>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a:latin typeface="NanumGothic"/>
                          <a:ea typeface="NanumGothic"/>
                          <a:cs typeface="NanumGothic"/>
                          <a:sym typeface="Nanum Gothic"/>
                        </a:rPr>
                        <a:t>‘I ate an </a:t>
                      </a:r>
                      <a:r>
                        <a:rPr lang="ko-KR">
                          <a:highlight>
                            <a:srgbClr val="F4CCCC"/>
                          </a:highlight>
                          <a:latin typeface="NanumGothic"/>
                          <a:ea typeface="NanumGothic"/>
                          <a:cs typeface="NanumGothic"/>
                          <a:sym typeface="Nanum Gothic"/>
                        </a:rPr>
                        <a:t>apple</a:t>
                      </a:r>
                      <a:r>
                        <a:rPr lang="ko-KR">
                          <a:latin typeface="NanumGothic"/>
                          <a:ea typeface="NanumGothic"/>
                          <a:cs typeface="NanumGothic"/>
                          <a:sym typeface="Nanum Gothic"/>
                        </a:rPr>
                        <a:t>’</a:t>
                      </a:r>
                      <a:endParaRPr>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ko-KR" b="1">
                          <a:latin typeface="NanumGothic"/>
                          <a:ea typeface="NanumGothic"/>
                          <a:cs typeface="NanumGothic"/>
                          <a:sym typeface="Nanum Gothic"/>
                        </a:rPr>
                        <a:t>Y</a:t>
                      </a:r>
                      <a:endParaRPr b="1">
                        <a:latin typeface="NanumGothic"/>
                        <a:ea typeface="NanumGothic"/>
                        <a:cs typeface="NanumGothic"/>
                        <a:sym typeface="Nanum Gothic"/>
                      </a:endParaRPr>
                    </a:p>
                  </a:txBody>
                  <a:tcPr marL="91425" marR="91425" marT="91425" marB="91425" anchor="ctr">
                    <a:solidFill>
                      <a:srgbClr val="C8E9FE"/>
                    </a:solidFill>
                  </a:tcPr>
                </a:tc>
                <a:tc>
                  <a:txBody>
                    <a:bodyPr/>
                    <a:lstStyle/>
                    <a:p>
                      <a:pPr marL="0" lvl="0" indent="0" algn="ctr" rtl="0">
                        <a:spcBef>
                          <a:spcPts val="0"/>
                        </a:spcBef>
                        <a:spcAft>
                          <a:spcPts val="0"/>
                        </a:spcAft>
                        <a:buNone/>
                      </a:pPr>
                      <a:r>
                        <a:rPr lang="ko-KR">
                          <a:latin typeface="NanumGothic"/>
                          <a:ea typeface="NanumGothic"/>
                          <a:cs typeface="NanumGothic"/>
                          <a:sym typeface="Nanum Gothic"/>
                        </a:rPr>
                        <a:t>phrase</a:t>
                      </a:r>
                      <a:endParaRPr>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a:latin typeface="NanumGothic"/>
                          <a:ea typeface="NanumGothic"/>
                          <a:cs typeface="NanumGothic"/>
                          <a:sym typeface="Nanum Gothic"/>
                        </a:rPr>
                        <a:t>‘apple’</a:t>
                      </a:r>
                      <a:endParaRPr>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a:latin typeface="NanumGothic"/>
                          <a:ea typeface="NanumGothic"/>
                          <a:cs typeface="NanumGothic"/>
                          <a:sym typeface="Nanum Gothic"/>
                        </a:rPr>
                        <a:t>source sentence</a:t>
                      </a:r>
                      <a:endParaRPr>
                        <a:latin typeface="NanumGothic"/>
                        <a:ea typeface="NanumGothic"/>
                        <a:cs typeface="NanumGothic"/>
                        <a:sym typeface="Nanum Gothic"/>
                      </a:endParaRPr>
                    </a:p>
                  </a:txBody>
                  <a:tcPr marL="91425" marR="91425" marT="91425" marB="91425" anchor="ctr"/>
                </a:tc>
                <a:tc>
                  <a:txBody>
                    <a:bodyPr/>
                    <a:lstStyle/>
                    <a:p>
                      <a:pPr marL="0" lvl="0" indent="0" algn="ctr" rtl="0">
                        <a:spcBef>
                          <a:spcPts val="0"/>
                        </a:spcBef>
                        <a:spcAft>
                          <a:spcPts val="0"/>
                        </a:spcAft>
                        <a:buNone/>
                      </a:pPr>
                      <a:r>
                        <a:rPr lang="ko-KR">
                          <a:latin typeface="NanumGothic"/>
                          <a:ea typeface="NanumGothic"/>
                          <a:cs typeface="NanumGothic"/>
                          <a:sym typeface="Nanum Gothic"/>
                        </a:rPr>
                        <a:t>‘I like </a:t>
                      </a:r>
                      <a:r>
                        <a:rPr lang="ko-KR">
                          <a:highlight>
                            <a:srgbClr val="F4CCCC"/>
                          </a:highlight>
                          <a:latin typeface="NanumGothic"/>
                          <a:ea typeface="NanumGothic"/>
                          <a:cs typeface="NanumGothic"/>
                          <a:sym typeface="Nanum Gothic"/>
                        </a:rPr>
                        <a:t>apple</a:t>
                      </a:r>
                      <a:r>
                        <a:rPr lang="ko-KR">
                          <a:latin typeface="NanumGothic"/>
                          <a:ea typeface="NanumGothic"/>
                          <a:cs typeface="NanumGothic"/>
                          <a:sym typeface="Nanum Gothic"/>
                        </a:rPr>
                        <a:t> and </a:t>
                      </a:r>
                      <a:r>
                        <a:rPr lang="ko-KR">
                          <a:highlight>
                            <a:srgbClr val="FFF2CC"/>
                          </a:highlight>
                          <a:latin typeface="NanumGothic"/>
                          <a:ea typeface="NanumGothic"/>
                          <a:cs typeface="NanumGothic"/>
                          <a:sym typeface="Nanum Gothic"/>
                        </a:rPr>
                        <a:t>banana</a:t>
                      </a:r>
                      <a:r>
                        <a:rPr lang="ko-KR">
                          <a:latin typeface="NanumGothic"/>
                          <a:ea typeface="NanumGothic"/>
                          <a:cs typeface="NanumGothic"/>
                          <a:sym typeface="Nanum Gothic"/>
                        </a:rPr>
                        <a:t>’</a:t>
                      </a:r>
                      <a:endParaRPr>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2"/>
                  </a:ext>
                </a:extLst>
              </a:tr>
            </a:tbl>
          </a:graphicData>
        </a:graphic>
      </p:graphicFrame>
      <p:sp>
        <p:nvSpPr>
          <p:cNvPr id="844" name="Google Shape;844;g25b09479055_14_77"/>
          <p:cNvSpPr txBox="1"/>
          <p:nvPr/>
        </p:nvSpPr>
        <p:spPr>
          <a:xfrm>
            <a:off x="1092975" y="5161250"/>
            <a:ext cx="6283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anum Gothic"/>
              <a:buChar char="●"/>
            </a:pPr>
            <a:r>
              <a:rPr lang="ko-KR">
                <a:latin typeface="NanumGothic"/>
                <a:ea typeface="NanumGothic"/>
                <a:cs typeface="NanumGothic"/>
                <a:sym typeface="Nanum Gothic"/>
              </a:rPr>
              <a:t>X는 phrase로 retrieve하는 것이 경제적</a:t>
            </a:r>
            <a:endParaRPr>
              <a:latin typeface="NanumGothic"/>
              <a:ea typeface="NanumGothic"/>
              <a:cs typeface="NanumGothic"/>
              <a:sym typeface="Nanum Gothic"/>
            </a:endParaRPr>
          </a:p>
          <a:p>
            <a:pPr marL="457200" lvl="0" indent="-317500" algn="l" rtl="0">
              <a:spcBef>
                <a:spcPts val="0"/>
              </a:spcBef>
              <a:spcAft>
                <a:spcPts val="0"/>
              </a:spcAft>
              <a:buSzPts val="1400"/>
              <a:buFont typeface="Nanum Gothic"/>
              <a:buChar char="●"/>
            </a:pPr>
            <a:r>
              <a:rPr lang="ko-KR">
                <a:latin typeface="NanumGothic"/>
                <a:ea typeface="NanumGothic"/>
                <a:cs typeface="NanumGothic"/>
                <a:sym typeface="Nanum Gothic"/>
              </a:rPr>
              <a:t>Y는 sentence로 retrieve하는 것이 recall 면에서 좋음</a:t>
            </a:r>
            <a:endParaRPr>
              <a:latin typeface="NanumGothic"/>
              <a:ea typeface="NanumGothic"/>
              <a:cs typeface="NanumGothic"/>
              <a:sym typeface="Nanum Gothic"/>
            </a:endParaRPr>
          </a:p>
        </p:txBody>
      </p:sp>
      <p:sp>
        <p:nvSpPr>
          <p:cNvPr id="845" name="Google Shape;845;g25b09479055_14_77"/>
          <p:cNvSpPr txBox="1"/>
          <p:nvPr/>
        </p:nvSpPr>
        <p:spPr>
          <a:xfrm>
            <a:off x="6092825" y="5161250"/>
            <a:ext cx="4939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L_query encoder는 phrase X와  Y를 구분하지 못함</a:t>
            </a:r>
            <a:endParaRPr>
              <a:solidFill>
                <a:schemeClr val="dk1"/>
              </a:solidFill>
              <a:latin typeface="NanumGothic"/>
              <a:ea typeface="NanumGothic"/>
              <a:cs typeface="NanumGothic"/>
              <a:sym typeface="Nanum Gothic"/>
            </a:endParaRPr>
          </a:p>
          <a:p>
            <a:pPr marL="457200" lvl="0" indent="-317500" algn="l" rtl="0">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L_query+L_context는 X보다 Y를 찾을 경향이 높음 </a:t>
            </a:r>
            <a:endParaRPr/>
          </a:p>
        </p:txBody>
      </p:sp>
      <p:sp>
        <p:nvSpPr>
          <p:cNvPr id="846" name="Google Shape;846;g25b09479055_14_77"/>
          <p:cNvSpPr txBox="1"/>
          <p:nvPr/>
        </p:nvSpPr>
        <p:spPr>
          <a:xfrm>
            <a:off x="1098125" y="4617925"/>
            <a:ext cx="10371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anum Gothic"/>
              <a:buChar char="-"/>
            </a:pPr>
            <a:r>
              <a:rPr lang="ko-KR">
                <a:latin typeface="NanumGothic"/>
                <a:ea typeface="NanumGothic"/>
                <a:cs typeface="NanumGothic"/>
                <a:sym typeface="Nanum Gothic"/>
              </a:rPr>
              <a:t>X, Y는 하나의 쿼리에 대한 서로 다른 retrieval</a:t>
            </a:r>
            <a:endParaRPr>
              <a:latin typeface="NanumGothic"/>
              <a:ea typeface="NanumGothic"/>
              <a:cs typeface="NanumGothic"/>
              <a:sym typeface="Nanum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pic>
        <p:nvPicPr>
          <p:cNvPr id="851" name="Google Shape;851;g237d3f2c108_1_18"/>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852" name="Google Shape;852;g237d3f2c108_1_18"/>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853" name="Google Shape;853;g237d3f2c108_1_18"/>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854" name="Google Shape;854;g237d3f2c108_1_18"/>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33</a:t>
            </a:fld>
            <a:endParaRPr sz="900" b="1" i="0" u="none" strike="noStrike" cap="none">
              <a:solidFill>
                <a:srgbClr val="888888"/>
              </a:solidFill>
              <a:latin typeface="NanumGothic"/>
              <a:ea typeface="NanumGothic"/>
              <a:cs typeface="NanumGothic"/>
              <a:sym typeface="Nanum Gothic"/>
            </a:endParaRPr>
          </a:p>
        </p:txBody>
      </p:sp>
      <p:sp>
        <p:nvSpPr>
          <p:cNvPr id="855" name="Google Shape;855;g237d3f2c108_1_18"/>
          <p:cNvSpPr txBox="1"/>
          <p:nvPr/>
        </p:nvSpPr>
        <p:spPr>
          <a:xfrm>
            <a:off x="294924" y="272300"/>
            <a:ext cx="26742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 - Dynamic</a:t>
            </a:r>
            <a:endParaRPr sz="1100" b="1" i="0" u="none" strike="noStrike" cap="none">
              <a:solidFill>
                <a:schemeClr val="dk1"/>
              </a:solidFill>
              <a:latin typeface="NanumGothic"/>
              <a:ea typeface="NanumGothic"/>
              <a:cs typeface="NanumGothic"/>
              <a:sym typeface="Nanum Gothic"/>
            </a:endParaRPr>
          </a:p>
        </p:txBody>
      </p:sp>
      <p:graphicFrame>
        <p:nvGraphicFramePr>
          <p:cNvPr id="856" name="Google Shape;856;g237d3f2c108_1_18"/>
          <p:cNvGraphicFramePr/>
          <p:nvPr/>
        </p:nvGraphicFramePr>
        <p:xfrm>
          <a:off x="439375" y="2997288"/>
          <a:ext cx="4211500" cy="2011500"/>
        </p:xfrm>
        <a:graphic>
          <a:graphicData uri="http://schemas.openxmlformats.org/drawingml/2006/table">
            <a:tbl>
              <a:tblPr>
                <a:noFill/>
                <a:tableStyleId>{D5E03392-2553-4DD0-B48D-DFA86EE30FC2}</a:tableStyleId>
              </a:tblPr>
              <a:tblGrid>
                <a:gridCol w="1906725">
                  <a:extLst>
                    <a:ext uri="{9D8B030D-6E8A-4147-A177-3AD203B41FA5}">
                      <a16:colId xmlns:a16="http://schemas.microsoft.com/office/drawing/2014/main" val="20000"/>
                    </a:ext>
                  </a:extLst>
                </a:gridCol>
                <a:gridCol w="1146950">
                  <a:extLst>
                    <a:ext uri="{9D8B030D-6E8A-4147-A177-3AD203B41FA5}">
                      <a16:colId xmlns:a16="http://schemas.microsoft.com/office/drawing/2014/main" val="20001"/>
                    </a:ext>
                  </a:extLst>
                </a:gridCol>
                <a:gridCol w="1157825">
                  <a:extLst>
                    <a:ext uri="{9D8B030D-6E8A-4147-A177-3AD203B41FA5}">
                      <a16:colId xmlns:a16="http://schemas.microsoft.com/office/drawing/2014/main" val="20002"/>
                    </a:ext>
                  </a:extLst>
                </a:gridCol>
              </a:tblGrid>
              <a:tr h="502875">
                <a:tc>
                  <a:txBody>
                    <a:bodyPr/>
                    <a:lstStyle/>
                    <a:p>
                      <a:pPr marL="0" lvl="0" indent="0" algn="l" rtl="0">
                        <a:spcBef>
                          <a:spcPts val="0"/>
                        </a:spcBef>
                        <a:spcAft>
                          <a:spcPts val="0"/>
                        </a:spcAft>
                        <a:buNone/>
                      </a:pPr>
                      <a:endParaRPr>
                        <a:latin typeface="NanumGothic"/>
                        <a:ea typeface="NanumGothic"/>
                        <a:cs typeface="NanumGothic"/>
                        <a:sym typeface="Nanum Gothic"/>
                      </a:endParaRPr>
                    </a:p>
                  </a:txBody>
                  <a:tcPr marL="91425" marR="91425" marT="91425" marB="91425" anchor="ctr">
                    <a:solidFill>
                      <a:srgbClr val="C8E9FE"/>
                    </a:solidFill>
                  </a:tcPr>
                </a:tc>
                <a:tc>
                  <a:txBody>
                    <a:bodyPr/>
                    <a:lstStyle/>
                    <a:p>
                      <a:pPr marL="0" lvl="0" indent="0" algn="l" rtl="0">
                        <a:spcBef>
                          <a:spcPts val="0"/>
                        </a:spcBef>
                        <a:spcAft>
                          <a:spcPts val="0"/>
                        </a:spcAft>
                        <a:buNone/>
                      </a:pPr>
                      <a:r>
                        <a:rPr lang="ko-KR" b="1">
                          <a:latin typeface="NanumGothic"/>
                          <a:ea typeface="NanumGothic"/>
                          <a:cs typeface="NanumGothic"/>
                          <a:sym typeface="Nanum Gothic"/>
                        </a:rPr>
                        <a:t>phrase</a:t>
                      </a:r>
                      <a:endParaRPr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l" rtl="0">
                        <a:spcBef>
                          <a:spcPts val="0"/>
                        </a:spcBef>
                        <a:spcAft>
                          <a:spcPts val="0"/>
                        </a:spcAft>
                        <a:buNone/>
                      </a:pPr>
                      <a:r>
                        <a:rPr lang="ko-KR" b="1">
                          <a:latin typeface="NanumGothic"/>
                          <a:ea typeface="NanumGothic"/>
                          <a:cs typeface="NanumGothic"/>
                          <a:sym typeface="Nanum Gothic"/>
                        </a:rPr>
                        <a:t>sentence</a:t>
                      </a:r>
                      <a:endParaRPr b="1">
                        <a:latin typeface="NanumGothic"/>
                        <a:ea typeface="NanumGothic"/>
                        <a:cs typeface="NanumGothic"/>
                        <a:sym typeface="Nanum Gothic"/>
                      </a:endParaRPr>
                    </a:p>
                  </a:txBody>
                  <a:tcPr marL="91425" marR="91425" marT="91425" marB="91425" anchor="ctr">
                    <a:solidFill>
                      <a:srgbClr val="C8EAFF"/>
                    </a:solidFill>
                  </a:tcPr>
                </a:tc>
                <a:extLst>
                  <a:ext uri="{0D108BD9-81ED-4DB2-BD59-A6C34878D82A}">
                    <a16:rowId xmlns:a16="http://schemas.microsoft.com/office/drawing/2014/main" val="10000"/>
                  </a:ext>
                </a:extLst>
              </a:tr>
              <a:tr h="502875">
                <a:tc>
                  <a:txBody>
                    <a:bodyPr/>
                    <a:lstStyle/>
                    <a:p>
                      <a:pPr marL="0" lvl="0" indent="0" algn="l" rtl="0">
                        <a:spcBef>
                          <a:spcPts val="0"/>
                        </a:spcBef>
                        <a:spcAft>
                          <a:spcPts val="0"/>
                        </a:spcAft>
                        <a:buNone/>
                      </a:pPr>
                      <a:r>
                        <a:rPr lang="ko-KR" b="1">
                          <a:latin typeface="NanumGothic"/>
                          <a:ea typeface="NanumGothic"/>
                          <a:cs typeface="NanumGothic"/>
                          <a:sym typeface="Nanum Gothic"/>
                        </a:rPr>
                        <a:t>L_query</a:t>
                      </a:r>
                      <a:endParaRPr b="1">
                        <a:latin typeface="NanumGothic"/>
                        <a:ea typeface="NanumGothic"/>
                        <a:cs typeface="NanumGothic"/>
                        <a:sym typeface="Nanum Gothic"/>
                      </a:endParaRPr>
                    </a:p>
                  </a:txBody>
                  <a:tcPr marL="91425" marR="91425" marT="91425" marB="91425" anchor="ctr">
                    <a:solidFill>
                      <a:srgbClr val="C8E9FE"/>
                    </a:solidFill>
                  </a:tcPr>
                </a:tc>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0.5629</a:t>
                      </a:r>
                      <a:endParaRPr b="1">
                        <a:solidFill>
                          <a:schemeClr val="dk1"/>
                        </a:solidFill>
                        <a:latin typeface="NanumGothic"/>
                        <a:ea typeface="NanumGothic"/>
                        <a:cs typeface="NanumGothic"/>
                        <a:sym typeface="Nanum Gothic"/>
                      </a:endParaRPr>
                    </a:p>
                  </a:txBody>
                  <a:tcPr marL="91425" marR="91425" marT="91425" marB="91425" anchor="ctr"/>
                </a:tc>
                <a:tc>
                  <a:txBody>
                    <a:bodyPr/>
                    <a:lstStyle/>
                    <a:p>
                      <a:pPr marL="0" lvl="0" indent="0" algn="l" rtl="0">
                        <a:spcBef>
                          <a:spcPts val="0"/>
                        </a:spcBef>
                        <a:spcAft>
                          <a:spcPts val="0"/>
                        </a:spcAft>
                        <a:buNone/>
                      </a:pPr>
                      <a:r>
                        <a:rPr lang="ko-KR">
                          <a:latin typeface="NanumGothic"/>
                          <a:ea typeface="NanumGothic"/>
                          <a:cs typeface="NanumGothic"/>
                          <a:sym typeface="Nanum Gothic"/>
                        </a:rPr>
                        <a:t>0.6316</a:t>
                      </a:r>
                      <a:endParaRPr>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1"/>
                  </a:ext>
                </a:extLst>
              </a:tr>
              <a:tr h="502875">
                <a:tc>
                  <a:txBody>
                    <a:bodyPr/>
                    <a:lstStyle/>
                    <a:p>
                      <a:pPr marL="0" lvl="0" indent="0" algn="l" rtl="0">
                        <a:spcBef>
                          <a:spcPts val="0"/>
                        </a:spcBef>
                        <a:spcAft>
                          <a:spcPts val="0"/>
                        </a:spcAft>
                        <a:buNone/>
                      </a:pPr>
                      <a:r>
                        <a:rPr lang="ko-KR" b="1">
                          <a:latin typeface="NanumGothic"/>
                          <a:ea typeface="NanumGothic"/>
                          <a:cs typeface="NanumGothic"/>
                          <a:sym typeface="Nanum Gothic"/>
                        </a:rPr>
                        <a:t>L_query + L_context</a:t>
                      </a:r>
                      <a:endParaRPr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0.5407</a:t>
                      </a:r>
                      <a:endParaRPr>
                        <a:solidFill>
                          <a:schemeClr val="dk1"/>
                        </a:solidFill>
                        <a:latin typeface="NanumGothic"/>
                        <a:ea typeface="NanumGothic"/>
                        <a:cs typeface="NanumGothic"/>
                        <a:sym typeface="Nanum Gothic"/>
                      </a:endParaRPr>
                    </a:p>
                  </a:txBody>
                  <a:tcPr marL="91425" marR="91425" marT="91425" marB="91425" anchor="ctr"/>
                </a:tc>
                <a:tc>
                  <a:txBody>
                    <a:bodyPr/>
                    <a:lstStyle/>
                    <a:p>
                      <a:pPr marL="0" lvl="0" indent="0" algn="l" rtl="0">
                        <a:spcBef>
                          <a:spcPts val="0"/>
                        </a:spcBef>
                        <a:spcAft>
                          <a:spcPts val="0"/>
                        </a:spcAft>
                        <a:buNone/>
                      </a:pPr>
                      <a:r>
                        <a:rPr lang="ko-KR">
                          <a:latin typeface="NanumGothic"/>
                          <a:ea typeface="NanumGothic"/>
                          <a:cs typeface="NanumGothic"/>
                          <a:sym typeface="Nanum Gothic"/>
                        </a:rPr>
                        <a:t>0.6322</a:t>
                      </a:r>
                      <a:endParaRPr>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2"/>
                  </a:ext>
                </a:extLst>
              </a:tr>
              <a:tr h="502875">
                <a:tc>
                  <a:txBody>
                    <a:bodyPr/>
                    <a:lstStyle/>
                    <a:p>
                      <a:pPr marL="0" lvl="0" indent="0" algn="l" rtl="0">
                        <a:spcBef>
                          <a:spcPts val="0"/>
                        </a:spcBef>
                        <a:spcAft>
                          <a:spcPts val="0"/>
                        </a:spcAft>
                        <a:buNone/>
                      </a:pPr>
                      <a:r>
                        <a:rPr lang="ko-KR" b="1">
                          <a:latin typeface="NanumGothic"/>
                          <a:ea typeface="NanumGothic"/>
                          <a:cs typeface="NanumGothic"/>
                          <a:sym typeface="Nanum Gothic"/>
                        </a:rPr>
                        <a:t>L_query + L_doc</a:t>
                      </a:r>
                      <a:endParaRPr b="1">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0.5509</a:t>
                      </a:r>
                      <a:endParaRPr>
                        <a:solidFill>
                          <a:schemeClr val="dk1"/>
                        </a:solidFill>
                        <a:latin typeface="NanumGothic"/>
                        <a:ea typeface="NanumGothic"/>
                        <a:cs typeface="NanumGothic"/>
                        <a:sym typeface="Nanum Gothic"/>
                      </a:endParaRPr>
                    </a:p>
                  </a:txBody>
                  <a:tcPr marL="91425" marR="91425" marT="91425" marB="91425" anchor="ctr"/>
                </a:tc>
                <a:tc>
                  <a:txBody>
                    <a:bodyPr/>
                    <a:lstStyle/>
                    <a:p>
                      <a:pPr marL="0" lvl="0" indent="0" algn="l" rtl="0">
                        <a:spcBef>
                          <a:spcPts val="0"/>
                        </a:spcBef>
                        <a:spcAft>
                          <a:spcPts val="0"/>
                        </a:spcAft>
                        <a:buNone/>
                      </a:pPr>
                      <a:r>
                        <a:rPr lang="ko-KR" b="1">
                          <a:latin typeface="NanumGothic"/>
                          <a:ea typeface="NanumGothic"/>
                          <a:cs typeface="NanumGothic"/>
                          <a:sym typeface="Nanum Gothic"/>
                        </a:rPr>
                        <a:t>0.6351</a:t>
                      </a:r>
                      <a:endParaRPr b="1">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857" name="Google Shape;857;g237d3f2c108_1_18"/>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1100"/>
              <a:buFont typeface="Arial"/>
              <a:buNone/>
            </a:pPr>
            <a:r>
              <a:rPr lang="ko-KR" sz="3000">
                <a:solidFill>
                  <a:schemeClr val="dk1"/>
                </a:solidFill>
                <a:latin typeface="NanumGothic ExtraBold"/>
                <a:ea typeface="NanumGothic ExtraBold"/>
                <a:cs typeface="NanumGothic ExtraBold"/>
                <a:sym typeface="NanumGothic ExtraBold"/>
              </a:rPr>
              <a:t>Dual Query Encoder </a:t>
            </a:r>
            <a:r>
              <a:rPr lang="ko-KR" sz="2000">
                <a:solidFill>
                  <a:schemeClr val="dk1"/>
                </a:solidFill>
                <a:latin typeface="NanumGothic"/>
                <a:ea typeface="NanumGothic"/>
                <a:cs typeface="NanumGothic"/>
                <a:sym typeface="Nanum Gothic"/>
              </a:rPr>
              <a:t>: unit 별로 다른 encoder 사용</a:t>
            </a:r>
            <a:endParaRPr sz="2000">
              <a:solidFill>
                <a:schemeClr val="dk1"/>
              </a:solidFill>
              <a:latin typeface="NanumGothic"/>
              <a:ea typeface="NanumGothic"/>
              <a:cs typeface="NanumGothic"/>
              <a:sym typeface="Nanum Gothic"/>
            </a:endParaRPr>
          </a:p>
        </p:txBody>
      </p:sp>
      <p:sp>
        <p:nvSpPr>
          <p:cNvPr id="858" name="Google Shape;858;g237d3f2c108_1_18"/>
          <p:cNvSpPr txBox="1"/>
          <p:nvPr/>
        </p:nvSpPr>
        <p:spPr>
          <a:xfrm>
            <a:off x="520225" y="1631900"/>
            <a:ext cx="996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atin typeface="NanumGothic"/>
                <a:ea typeface="NanumGothic"/>
                <a:cs typeface="NanumGothic"/>
                <a:sym typeface="Nanum Gothic"/>
              </a:rPr>
              <a:t>L_query encoder로 retrieve한 phrase, L_query+L_context 또는 L_query+L_context로 retrieve한 sentence 사용</a:t>
            </a:r>
            <a:endParaRPr>
              <a:latin typeface="NanumGothic"/>
              <a:ea typeface="NanumGothic"/>
              <a:cs typeface="NanumGothic"/>
              <a:sym typeface="Nanum Gothic"/>
            </a:endParaRPr>
          </a:p>
        </p:txBody>
      </p:sp>
      <p:pic>
        <p:nvPicPr>
          <p:cNvPr id="859" name="Google Shape;859;g237d3f2c108_1_18"/>
          <p:cNvPicPr preferRelativeResize="0"/>
          <p:nvPr/>
        </p:nvPicPr>
        <p:blipFill>
          <a:blip r:embed="rId4">
            <a:alphaModFix/>
          </a:blip>
          <a:stretch>
            <a:fillRect/>
          </a:stretch>
        </p:blipFill>
        <p:spPr>
          <a:xfrm>
            <a:off x="8343750" y="2703413"/>
            <a:ext cx="3612765" cy="2366350"/>
          </a:xfrm>
          <a:prstGeom prst="rect">
            <a:avLst/>
          </a:prstGeom>
          <a:noFill/>
          <a:ln>
            <a:noFill/>
          </a:ln>
        </p:spPr>
      </p:pic>
      <p:pic>
        <p:nvPicPr>
          <p:cNvPr id="860" name="Google Shape;860;g237d3f2c108_1_18"/>
          <p:cNvPicPr preferRelativeResize="0"/>
          <p:nvPr/>
        </p:nvPicPr>
        <p:blipFill>
          <a:blip r:embed="rId5">
            <a:alphaModFix/>
          </a:blip>
          <a:stretch>
            <a:fillRect/>
          </a:stretch>
        </p:blipFill>
        <p:spPr>
          <a:xfrm>
            <a:off x="4803275" y="2723287"/>
            <a:ext cx="3540475" cy="2366337"/>
          </a:xfrm>
          <a:prstGeom prst="rect">
            <a:avLst/>
          </a:prstGeom>
          <a:noFill/>
          <a:ln>
            <a:noFill/>
          </a:ln>
        </p:spPr>
      </p:pic>
      <p:sp>
        <p:nvSpPr>
          <p:cNvPr id="861" name="Google Shape;861;g237d3f2c108_1_18"/>
          <p:cNvSpPr txBox="1"/>
          <p:nvPr/>
        </p:nvSpPr>
        <p:spPr>
          <a:xfrm>
            <a:off x="5940425" y="5134175"/>
            <a:ext cx="2030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retrieval unit = phrase</a:t>
            </a:r>
            <a:endParaRPr b="1">
              <a:latin typeface="NanumGothic"/>
              <a:ea typeface="NanumGothic"/>
              <a:cs typeface="NanumGothic"/>
              <a:sym typeface="Nanum Gothic"/>
            </a:endParaRPr>
          </a:p>
        </p:txBody>
      </p:sp>
      <p:sp>
        <p:nvSpPr>
          <p:cNvPr id="862" name="Google Shape;862;g237d3f2c108_1_18"/>
          <p:cNvSpPr txBox="1"/>
          <p:nvPr/>
        </p:nvSpPr>
        <p:spPr>
          <a:xfrm>
            <a:off x="8770975" y="5134175"/>
            <a:ext cx="309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b="1">
                <a:latin typeface="NanumGothic"/>
                <a:ea typeface="NanumGothic"/>
                <a:cs typeface="NanumGothic"/>
                <a:sym typeface="Nanum Gothic"/>
              </a:rPr>
              <a:t>retrieval unit = sentence</a:t>
            </a:r>
            <a:endParaRPr b="1">
              <a:latin typeface="NanumGothic"/>
              <a:ea typeface="NanumGothic"/>
              <a:cs typeface="NanumGothic"/>
              <a:sym typeface="Nanum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g237d3f2c108_1_0"/>
          <p:cNvSpPr/>
          <p:nvPr/>
        </p:nvSpPr>
        <p:spPr>
          <a:xfrm>
            <a:off x="5612675" y="2075450"/>
            <a:ext cx="2181900" cy="3397800"/>
          </a:xfrm>
          <a:prstGeom prst="rect">
            <a:avLst/>
          </a:prstGeom>
          <a:solidFill>
            <a:schemeClr val="lt1"/>
          </a:solidFill>
          <a:ln w="9525" cap="flat" cmpd="sng">
            <a:solidFill>
              <a:schemeClr val="dk1"/>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868" name="Google Shape;868;g237d3f2c108_1_0"/>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869" name="Google Shape;869;g237d3f2c108_1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870" name="Google Shape;870;g237d3f2c108_1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871" name="Google Shape;871;g237d3f2c108_1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34</a:t>
            </a:fld>
            <a:endParaRPr sz="900" b="1" i="0" u="none" strike="noStrike" cap="none">
              <a:solidFill>
                <a:srgbClr val="888888"/>
              </a:solidFill>
              <a:latin typeface="NanumGothic"/>
              <a:ea typeface="NanumGothic"/>
              <a:cs typeface="NanumGothic"/>
              <a:sym typeface="Nanum Gothic"/>
            </a:endParaRPr>
          </a:p>
        </p:txBody>
      </p:sp>
      <p:sp>
        <p:nvSpPr>
          <p:cNvPr id="872" name="Google Shape;872;g237d3f2c108_1_0"/>
          <p:cNvSpPr txBox="1"/>
          <p:nvPr/>
        </p:nvSpPr>
        <p:spPr>
          <a:xfrm>
            <a:off x="294924" y="272300"/>
            <a:ext cx="26742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 - Dynamic</a:t>
            </a:r>
            <a:endParaRPr sz="1100" b="1" i="0" u="none" strike="noStrike" cap="none">
              <a:solidFill>
                <a:schemeClr val="dk1"/>
              </a:solidFill>
              <a:latin typeface="NanumGothic"/>
              <a:ea typeface="NanumGothic"/>
              <a:cs typeface="NanumGothic"/>
              <a:sym typeface="Nanum Gothic"/>
            </a:endParaRPr>
          </a:p>
        </p:txBody>
      </p:sp>
      <p:sp>
        <p:nvSpPr>
          <p:cNvPr id="873" name="Google Shape;873;g237d3f2c108_1_0"/>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1100"/>
              <a:buFont typeface="Arial"/>
              <a:buNone/>
            </a:pPr>
            <a:r>
              <a:rPr lang="ko-KR" sz="3000">
                <a:solidFill>
                  <a:schemeClr val="dk1"/>
                </a:solidFill>
                <a:latin typeface="NanumGothic ExtraBold"/>
                <a:ea typeface="NanumGothic ExtraBold"/>
                <a:cs typeface="NanumGothic ExtraBold"/>
                <a:sym typeface="NanumGothic ExtraBold"/>
              </a:rPr>
              <a:t>Dynamic Retrieval : Overview</a:t>
            </a:r>
            <a:endParaRPr sz="3000" i="0" u="none" strike="noStrike" cap="none">
              <a:solidFill>
                <a:srgbClr val="000000"/>
              </a:solidFill>
              <a:latin typeface="NanumGothic ExtraBold"/>
              <a:ea typeface="NanumGothic ExtraBold"/>
              <a:cs typeface="NanumGothic ExtraBold"/>
              <a:sym typeface="NanumGothic ExtraBold"/>
            </a:endParaRPr>
          </a:p>
        </p:txBody>
      </p:sp>
      <p:sp>
        <p:nvSpPr>
          <p:cNvPr id="874" name="Google Shape;874;g237d3f2c108_1_0"/>
          <p:cNvSpPr/>
          <p:nvPr/>
        </p:nvSpPr>
        <p:spPr>
          <a:xfrm>
            <a:off x="1653325" y="2234300"/>
            <a:ext cx="2373900" cy="1241400"/>
          </a:xfrm>
          <a:prstGeom prst="roundRect">
            <a:avLst>
              <a:gd name="adj" fmla="val 16667"/>
            </a:avLst>
          </a:prstGeom>
          <a:solidFill>
            <a:srgbClr val="C8EA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sz="1700">
                <a:latin typeface="NanumGothic"/>
                <a:ea typeface="NanumGothic"/>
                <a:cs typeface="NanumGothic"/>
                <a:sym typeface="Nanum Gothic"/>
              </a:rPr>
              <a:t>DensePhrases w/</a:t>
            </a:r>
            <a:endParaRPr sz="1700">
              <a:latin typeface="NanumGothic"/>
              <a:ea typeface="NanumGothic"/>
              <a:cs typeface="NanumGothic"/>
              <a:sym typeface="Nanum Gothic"/>
            </a:endParaRPr>
          </a:p>
          <a:p>
            <a:pPr marL="0" lvl="0" indent="0" algn="ctr" rtl="0">
              <a:spcBef>
                <a:spcPts val="0"/>
              </a:spcBef>
              <a:spcAft>
                <a:spcPts val="0"/>
              </a:spcAft>
              <a:buNone/>
            </a:pPr>
            <a:r>
              <a:rPr lang="ko-KR" sz="1700" b="1">
                <a:latin typeface="NanumGothic"/>
                <a:ea typeface="NanumGothic"/>
                <a:cs typeface="NanumGothic"/>
                <a:sym typeface="Nanum Gothic"/>
              </a:rPr>
              <a:t>L_query</a:t>
            </a:r>
            <a:endParaRPr sz="1700" b="1">
              <a:latin typeface="NanumGothic"/>
              <a:ea typeface="NanumGothic"/>
              <a:cs typeface="NanumGothic"/>
              <a:sym typeface="Nanum Gothic"/>
            </a:endParaRPr>
          </a:p>
          <a:p>
            <a:pPr marL="0" lvl="0" indent="0" algn="ctr" rtl="0">
              <a:spcBef>
                <a:spcPts val="0"/>
              </a:spcBef>
              <a:spcAft>
                <a:spcPts val="0"/>
              </a:spcAft>
              <a:buNone/>
            </a:pPr>
            <a:r>
              <a:rPr lang="ko-KR" sz="1700">
                <a:latin typeface="NanumGothic"/>
                <a:ea typeface="NanumGothic"/>
                <a:cs typeface="NanumGothic"/>
                <a:sym typeface="Nanum Gothic"/>
              </a:rPr>
              <a:t>Query Encoder</a:t>
            </a:r>
            <a:endParaRPr sz="1700">
              <a:latin typeface="NanumGothic"/>
              <a:ea typeface="NanumGothic"/>
              <a:cs typeface="NanumGothic"/>
              <a:sym typeface="Nanum Gothic"/>
            </a:endParaRPr>
          </a:p>
        </p:txBody>
      </p:sp>
      <p:sp>
        <p:nvSpPr>
          <p:cNvPr id="875" name="Google Shape;875;g237d3f2c108_1_0"/>
          <p:cNvSpPr/>
          <p:nvPr/>
        </p:nvSpPr>
        <p:spPr>
          <a:xfrm>
            <a:off x="1653325" y="4031400"/>
            <a:ext cx="2373900" cy="1241400"/>
          </a:xfrm>
          <a:prstGeom prst="roundRect">
            <a:avLst>
              <a:gd name="adj" fmla="val 16667"/>
            </a:avLst>
          </a:prstGeom>
          <a:solidFill>
            <a:srgbClr val="C8EA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sz="1700">
                <a:solidFill>
                  <a:schemeClr val="dk1"/>
                </a:solidFill>
                <a:latin typeface="NanumGothic"/>
                <a:ea typeface="NanumGothic"/>
                <a:cs typeface="NanumGothic"/>
                <a:sym typeface="Nanum Gothic"/>
              </a:rPr>
              <a:t>DensePhrases w/</a:t>
            </a:r>
            <a:endParaRPr sz="1700">
              <a:latin typeface="NanumGothic"/>
              <a:ea typeface="NanumGothic"/>
              <a:cs typeface="NanumGothic"/>
              <a:sym typeface="Nanum Gothic"/>
            </a:endParaRPr>
          </a:p>
          <a:p>
            <a:pPr marL="0" lvl="0" indent="0" algn="ctr" rtl="0">
              <a:spcBef>
                <a:spcPts val="0"/>
              </a:spcBef>
              <a:spcAft>
                <a:spcPts val="0"/>
              </a:spcAft>
              <a:buNone/>
            </a:pPr>
            <a:r>
              <a:rPr lang="ko-KR" sz="1700" b="1">
                <a:latin typeface="NanumGothic"/>
                <a:ea typeface="NanumGothic"/>
                <a:cs typeface="NanumGothic"/>
                <a:sym typeface="Nanum Gothic"/>
              </a:rPr>
              <a:t>L_query+L_context</a:t>
            </a:r>
            <a:endParaRPr sz="1700" b="1">
              <a:latin typeface="NanumGothic"/>
              <a:ea typeface="NanumGothic"/>
              <a:cs typeface="NanumGothic"/>
              <a:sym typeface="Nanum Gothic"/>
            </a:endParaRPr>
          </a:p>
          <a:p>
            <a:pPr marL="0" lvl="0" indent="0" algn="ctr" rtl="0">
              <a:spcBef>
                <a:spcPts val="0"/>
              </a:spcBef>
              <a:spcAft>
                <a:spcPts val="0"/>
              </a:spcAft>
              <a:buNone/>
            </a:pPr>
            <a:r>
              <a:rPr lang="ko-KR" sz="1700">
                <a:latin typeface="NanumGothic"/>
                <a:ea typeface="NanumGothic"/>
                <a:cs typeface="NanumGothic"/>
                <a:sym typeface="Nanum Gothic"/>
              </a:rPr>
              <a:t>Query Encoder</a:t>
            </a:r>
            <a:endParaRPr sz="1700">
              <a:latin typeface="NanumGothic"/>
              <a:ea typeface="NanumGothic"/>
              <a:cs typeface="NanumGothic"/>
              <a:sym typeface="Nanum Gothic"/>
            </a:endParaRPr>
          </a:p>
        </p:txBody>
      </p:sp>
      <p:cxnSp>
        <p:nvCxnSpPr>
          <p:cNvPr id="876" name="Google Shape;876;g237d3f2c108_1_0"/>
          <p:cNvCxnSpPr>
            <a:stCxn id="874" idx="3"/>
            <a:endCxn id="877" idx="1"/>
          </p:cNvCxnSpPr>
          <p:nvPr/>
        </p:nvCxnSpPr>
        <p:spPr>
          <a:xfrm>
            <a:off x="4027225" y="2855000"/>
            <a:ext cx="1830900" cy="0"/>
          </a:xfrm>
          <a:prstGeom prst="straightConnector1">
            <a:avLst/>
          </a:prstGeom>
          <a:noFill/>
          <a:ln w="19050" cap="flat" cmpd="sng">
            <a:solidFill>
              <a:schemeClr val="dk2"/>
            </a:solidFill>
            <a:prstDash val="solid"/>
            <a:round/>
            <a:headEnd type="none" w="med" len="med"/>
            <a:tailEnd type="triangle" w="med" len="med"/>
          </a:ln>
        </p:spPr>
      </p:cxnSp>
      <p:sp>
        <p:nvSpPr>
          <p:cNvPr id="877" name="Google Shape;877;g237d3f2c108_1_0"/>
          <p:cNvSpPr/>
          <p:nvPr/>
        </p:nvSpPr>
        <p:spPr>
          <a:xfrm>
            <a:off x="5858075" y="2467100"/>
            <a:ext cx="1691100" cy="7758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700" b="1">
                <a:latin typeface="NanumGothic"/>
                <a:ea typeface="NanumGothic"/>
                <a:cs typeface="NanumGothic"/>
                <a:sym typeface="Nanum Gothic"/>
              </a:rPr>
              <a:t>phrase</a:t>
            </a:r>
            <a:endParaRPr sz="1700" b="1">
              <a:latin typeface="NanumGothic"/>
              <a:ea typeface="NanumGothic"/>
              <a:cs typeface="NanumGothic"/>
              <a:sym typeface="Nanum Gothic"/>
            </a:endParaRPr>
          </a:p>
        </p:txBody>
      </p:sp>
      <p:sp>
        <p:nvSpPr>
          <p:cNvPr id="878" name="Google Shape;878;g237d3f2c108_1_0"/>
          <p:cNvSpPr/>
          <p:nvPr/>
        </p:nvSpPr>
        <p:spPr>
          <a:xfrm>
            <a:off x="5858075" y="4265050"/>
            <a:ext cx="1691100" cy="775800"/>
          </a:xfrm>
          <a:prstGeom prst="roundRect">
            <a:avLst>
              <a:gd name="adj" fmla="val 16667"/>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700" b="1">
                <a:latin typeface="NanumGothic"/>
                <a:ea typeface="NanumGothic"/>
                <a:cs typeface="NanumGothic"/>
                <a:sym typeface="Nanum Gothic"/>
              </a:rPr>
              <a:t>sentence</a:t>
            </a:r>
            <a:endParaRPr sz="1700" b="1">
              <a:latin typeface="NanumGothic"/>
              <a:ea typeface="NanumGothic"/>
              <a:cs typeface="NanumGothic"/>
              <a:sym typeface="Nanum Gothic"/>
            </a:endParaRPr>
          </a:p>
        </p:txBody>
      </p:sp>
      <p:cxnSp>
        <p:nvCxnSpPr>
          <p:cNvPr id="879" name="Google Shape;879;g237d3f2c108_1_0"/>
          <p:cNvCxnSpPr>
            <a:stCxn id="875" idx="3"/>
            <a:endCxn id="878" idx="1"/>
          </p:cNvCxnSpPr>
          <p:nvPr/>
        </p:nvCxnSpPr>
        <p:spPr>
          <a:xfrm>
            <a:off x="4027225" y="4652100"/>
            <a:ext cx="1830900" cy="900"/>
          </a:xfrm>
          <a:prstGeom prst="straightConnector1">
            <a:avLst/>
          </a:prstGeom>
          <a:noFill/>
          <a:ln w="19050" cap="flat" cmpd="sng">
            <a:solidFill>
              <a:schemeClr val="dk2"/>
            </a:solidFill>
            <a:prstDash val="solid"/>
            <a:round/>
            <a:headEnd type="none" w="med" len="med"/>
            <a:tailEnd type="triangle" w="med" len="med"/>
          </a:ln>
        </p:spPr>
      </p:cxnSp>
      <p:sp>
        <p:nvSpPr>
          <p:cNvPr id="880" name="Google Shape;880;g237d3f2c108_1_0"/>
          <p:cNvSpPr txBox="1"/>
          <p:nvPr/>
        </p:nvSpPr>
        <p:spPr>
          <a:xfrm>
            <a:off x="3874050" y="2484800"/>
            <a:ext cx="183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700">
                <a:latin typeface="NanumGothic"/>
                <a:ea typeface="NanumGothic"/>
                <a:cs typeface="NanumGothic"/>
                <a:sym typeface="Nanum Gothic"/>
              </a:rPr>
              <a:t>retrieve top K</a:t>
            </a:r>
            <a:endParaRPr sz="1700">
              <a:latin typeface="NanumGothic"/>
              <a:ea typeface="NanumGothic"/>
              <a:cs typeface="NanumGothic"/>
              <a:sym typeface="Nanum Gothic"/>
            </a:endParaRPr>
          </a:p>
        </p:txBody>
      </p:sp>
      <p:sp>
        <p:nvSpPr>
          <p:cNvPr id="881" name="Google Shape;881;g237d3f2c108_1_0"/>
          <p:cNvSpPr txBox="1"/>
          <p:nvPr/>
        </p:nvSpPr>
        <p:spPr>
          <a:xfrm>
            <a:off x="1783525" y="5607925"/>
            <a:ext cx="21135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500" b="1">
                <a:latin typeface="NanumGothic"/>
                <a:ea typeface="NanumGothic"/>
                <a:cs typeface="NanumGothic"/>
                <a:sym typeface="Nanum Gothic"/>
              </a:rPr>
              <a:t>Dual Query Encoder</a:t>
            </a:r>
            <a:endParaRPr sz="1500" b="1">
              <a:latin typeface="NanumGothic"/>
              <a:ea typeface="NanumGothic"/>
              <a:cs typeface="NanumGothic"/>
              <a:sym typeface="Nanum Gothic"/>
            </a:endParaRPr>
          </a:p>
        </p:txBody>
      </p:sp>
      <p:sp>
        <p:nvSpPr>
          <p:cNvPr id="882" name="Google Shape;882;g237d3f2c108_1_0"/>
          <p:cNvSpPr txBox="1"/>
          <p:nvPr/>
        </p:nvSpPr>
        <p:spPr>
          <a:xfrm>
            <a:off x="369625" y="3530350"/>
            <a:ext cx="1166100" cy="44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sz="1700" b="1">
                <a:latin typeface="NanumGothic"/>
                <a:ea typeface="NanumGothic"/>
                <a:cs typeface="NanumGothic"/>
                <a:sym typeface="Nanum Gothic"/>
              </a:rPr>
              <a:t>Query</a:t>
            </a:r>
            <a:endParaRPr sz="1700" b="1">
              <a:latin typeface="NanumGothic"/>
              <a:ea typeface="NanumGothic"/>
              <a:cs typeface="NanumGothic"/>
              <a:sym typeface="Nanum Gothic"/>
            </a:endParaRPr>
          </a:p>
        </p:txBody>
      </p:sp>
      <p:cxnSp>
        <p:nvCxnSpPr>
          <p:cNvPr id="883" name="Google Shape;883;g237d3f2c108_1_0"/>
          <p:cNvCxnSpPr>
            <a:stCxn id="882" idx="0"/>
            <a:endCxn id="874" idx="1"/>
          </p:cNvCxnSpPr>
          <p:nvPr/>
        </p:nvCxnSpPr>
        <p:spPr>
          <a:xfrm rot="-5400000">
            <a:off x="965425" y="2842300"/>
            <a:ext cx="675300" cy="700800"/>
          </a:xfrm>
          <a:prstGeom prst="bentConnector2">
            <a:avLst/>
          </a:prstGeom>
          <a:noFill/>
          <a:ln w="19050" cap="flat" cmpd="sng">
            <a:solidFill>
              <a:schemeClr val="dk2"/>
            </a:solidFill>
            <a:prstDash val="solid"/>
            <a:round/>
            <a:headEnd type="none" w="med" len="med"/>
            <a:tailEnd type="none" w="med" len="med"/>
          </a:ln>
        </p:spPr>
      </p:cxnSp>
      <p:cxnSp>
        <p:nvCxnSpPr>
          <p:cNvPr id="884" name="Google Shape;884;g237d3f2c108_1_0"/>
          <p:cNvCxnSpPr>
            <a:stCxn id="882" idx="2"/>
            <a:endCxn id="875" idx="1"/>
          </p:cNvCxnSpPr>
          <p:nvPr/>
        </p:nvCxnSpPr>
        <p:spPr>
          <a:xfrm rot="-5400000" flipH="1">
            <a:off x="965425" y="3964000"/>
            <a:ext cx="675300" cy="700800"/>
          </a:xfrm>
          <a:prstGeom prst="bentConnector2">
            <a:avLst/>
          </a:prstGeom>
          <a:noFill/>
          <a:ln w="19050" cap="flat" cmpd="sng">
            <a:solidFill>
              <a:schemeClr val="dk2"/>
            </a:solidFill>
            <a:prstDash val="solid"/>
            <a:round/>
            <a:headEnd type="none" w="med" len="med"/>
            <a:tailEnd type="none" w="med" len="med"/>
          </a:ln>
        </p:spPr>
      </p:cxnSp>
      <p:cxnSp>
        <p:nvCxnSpPr>
          <p:cNvPr id="885" name="Google Shape;885;g237d3f2c108_1_0"/>
          <p:cNvCxnSpPr>
            <a:stCxn id="867" idx="3"/>
            <a:endCxn id="886" idx="1"/>
          </p:cNvCxnSpPr>
          <p:nvPr/>
        </p:nvCxnSpPr>
        <p:spPr>
          <a:xfrm rot="10800000" flipH="1">
            <a:off x="7794575" y="3753650"/>
            <a:ext cx="2278800" cy="20700"/>
          </a:xfrm>
          <a:prstGeom prst="straightConnector1">
            <a:avLst/>
          </a:prstGeom>
          <a:noFill/>
          <a:ln w="19050" cap="flat" cmpd="sng">
            <a:solidFill>
              <a:schemeClr val="dk2"/>
            </a:solidFill>
            <a:prstDash val="solid"/>
            <a:round/>
            <a:headEnd type="none" w="med" len="med"/>
            <a:tailEnd type="triangle" w="med" len="med"/>
          </a:ln>
        </p:spPr>
      </p:cxnSp>
      <p:sp>
        <p:nvSpPr>
          <p:cNvPr id="887" name="Google Shape;887;g237d3f2c108_1_0"/>
          <p:cNvSpPr txBox="1"/>
          <p:nvPr/>
        </p:nvSpPr>
        <p:spPr>
          <a:xfrm>
            <a:off x="8018550" y="3374150"/>
            <a:ext cx="18309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500" b="1">
                <a:latin typeface="NanumGothic"/>
                <a:ea typeface="NanumGothic"/>
                <a:cs typeface="NanumGothic"/>
                <a:sym typeface="Nanum Gothic"/>
              </a:rPr>
              <a:t>sort by index score</a:t>
            </a:r>
            <a:endParaRPr sz="1500" b="1">
              <a:latin typeface="NanumGothic"/>
              <a:ea typeface="NanumGothic"/>
              <a:cs typeface="NanumGothic"/>
              <a:sym typeface="Nanum Gothic"/>
            </a:endParaRPr>
          </a:p>
        </p:txBody>
      </p:sp>
      <p:sp>
        <p:nvSpPr>
          <p:cNvPr id="886" name="Google Shape;886;g237d3f2c108_1_0"/>
          <p:cNvSpPr txBox="1"/>
          <p:nvPr/>
        </p:nvSpPr>
        <p:spPr>
          <a:xfrm>
            <a:off x="10073425" y="3399550"/>
            <a:ext cx="1489500" cy="708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ko-KR" sz="1700" b="1">
                <a:latin typeface="NanumGothic"/>
                <a:ea typeface="NanumGothic"/>
                <a:cs typeface="NanumGothic"/>
                <a:sym typeface="Nanum Gothic"/>
              </a:rPr>
              <a:t>retrieval output</a:t>
            </a:r>
            <a:endParaRPr sz="1700" b="1">
              <a:latin typeface="NanumGothic"/>
              <a:ea typeface="NanumGothic"/>
              <a:cs typeface="NanumGothic"/>
              <a:sym typeface="Nanum Gothic"/>
            </a:endParaRPr>
          </a:p>
        </p:txBody>
      </p:sp>
      <p:sp>
        <p:nvSpPr>
          <p:cNvPr id="888" name="Google Shape;888;g237d3f2c108_1_0"/>
          <p:cNvSpPr txBox="1"/>
          <p:nvPr/>
        </p:nvSpPr>
        <p:spPr>
          <a:xfrm>
            <a:off x="6419225" y="5700650"/>
            <a:ext cx="5554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atin typeface="NanumGothic"/>
                <a:ea typeface="NanumGothic"/>
                <a:cs typeface="NanumGothic"/>
                <a:sym typeface="Nanum Gothic"/>
              </a:rPr>
              <a:t>index score : Query vector와 phrase vector의 inner product 값</a:t>
            </a:r>
            <a:endParaRPr>
              <a:latin typeface="NanumGothic"/>
              <a:ea typeface="NanumGothic"/>
              <a:cs typeface="NanumGothic"/>
              <a:sym typeface="Nanum Gothic"/>
            </a:endParaRPr>
          </a:p>
        </p:txBody>
      </p:sp>
      <p:sp>
        <p:nvSpPr>
          <p:cNvPr id="889" name="Google Shape;889;g237d3f2c108_1_0"/>
          <p:cNvSpPr txBox="1"/>
          <p:nvPr/>
        </p:nvSpPr>
        <p:spPr>
          <a:xfrm>
            <a:off x="3874050" y="4265082"/>
            <a:ext cx="18309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700">
                <a:latin typeface="NanumGothic"/>
                <a:ea typeface="NanumGothic"/>
                <a:cs typeface="NanumGothic"/>
                <a:sym typeface="Nanum Gothic"/>
              </a:rPr>
              <a:t>retrieve top K</a:t>
            </a:r>
            <a:endParaRPr sz="1700">
              <a:latin typeface="NanumGothic"/>
              <a:ea typeface="NanumGothic"/>
              <a:cs typeface="NanumGothic"/>
              <a:sym typeface="Nanum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pic>
        <p:nvPicPr>
          <p:cNvPr id="894" name="Google Shape;894;g237d3f2c108_1_34"/>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895" name="Google Shape;895;g237d3f2c108_1_34"/>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896" name="Google Shape;896;g237d3f2c108_1_34"/>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897" name="Google Shape;897;g237d3f2c108_1_34"/>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35</a:t>
            </a:fld>
            <a:endParaRPr sz="900" b="1" i="0" u="none" strike="noStrike" cap="none">
              <a:solidFill>
                <a:srgbClr val="888888"/>
              </a:solidFill>
              <a:latin typeface="NanumGothic"/>
              <a:ea typeface="NanumGothic"/>
              <a:cs typeface="NanumGothic"/>
              <a:sym typeface="Nanum Gothic"/>
            </a:endParaRPr>
          </a:p>
        </p:txBody>
      </p:sp>
      <p:sp>
        <p:nvSpPr>
          <p:cNvPr id="898" name="Google Shape;898;g237d3f2c108_1_34"/>
          <p:cNvSpPr txBox="1"/>
          <p:nvPr/>
        </p:nvSpPr>
        <p:spPr>
          <a:xfrm>
            <a:off x="294924" y="272300"/>
            <a:ext cx="26742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 - Dynamic</a:t>
            </a:r>
            <a:endParaRPr sz="1100" b="1" i="0" u="none" strike="noStrike" cap="none">
              <a:solidFill>
                <a:schemeClr val="dk1"/>
              </a:solidFill>
              <a:latin typeface="NanumGothic"/>
              <a:ea typeface="NanumGothic"/>
              <a:cs typeface="NanumGothic"/>
              <a:sym typeface="Nanum Gothic"/>
            </a:endParaRPr>
          </a:p>
        </p:txBody>
      </p:sp>
      <p:sp>
        <p:nvSpPr>
          <p:cNvPr id="899" name="Google Shape;899;g237d3f2c108_1_34"/>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1100"/>
              <a:buFont typeface="Arial"/>
              <a:buNone/>
            </a:pPr>
            <a:r>
              <a:rPr lang="ko-KR" sz="3000">
                <a:solidFill>
                  <a:schemeClr val="dk1"/>
                </a:solidFill>
                <a:latin typeface="NanumGothic ExtraBold"/>
                <a:ea typeface="NanumGothic ExtraBold"/>
                <a:cs typeface="NanumGothic ExtraBold"/>
                <a:sym typeface="NanumGothic ExtraBold"/>
              </a:rPr>
              <a:t>Multi Unit Retrieval - Dynamic</a:t>
            </a:r>
            <a:endParaRPr sz="3000" i="0" u="none" strike="noStrike" cap="none">
              <a:solidFill>
                <a:srgbClr val="000000"/>
              </a:solidFill>
              <a:latin typeface="NanumGothic ExtraBold"/>
              <a:ea typeface="NanumGothic ExtraBold"/>
              <a:cs typeface="NanumGothic ExtraBold"/>
              <a:sym typeface="NanumGothic ExtraBold"/>
            </a:endParaRPr>
          </a:p>
        </p:txBody>
      </p:sp>
      <p:graphicFrame>
        <p:nvGraphicFramePr>
          <p:cNvPr id="900" name="Google Shape;900;g237d3f2c108_1_34"/>
          <p:cNvGraphicFramePr/>
          <p:nvPr/>
        </p:nvGraphicFramePr>
        <p:xfrm>
          <a:off x="6325550" y="2639688"/>
          <a:ext cx="5237375" cy="2224900"/>
        </p:xfrm>
        <a:graphic>
          <a:graphicData uri="http://schemas.openxmlformats.org/drawingml/2006/table">
            <a:tbl>
              <a:tblPr>
                <a:noFill/>
                <a:tableStyleId>{D5E03392-2553-4DD0-B48D-DFA86EE30FC2}</a:tableStyleId>
              </a:tblPr>
              <a:tblGrid>
                <a:gridCol w="716000">
                  <a:extLst>
                    <a:ext uri="{9D8B030D-6E8A-4147-A177-3AD203B41FA5}">
                      <a16:colId xmlns:a16="http://schemas.microsoft.com/office/drawing/2014/main" val="20000"/>
                    </a:ext>
                  </a:extLst>
                </a:gridCol>
                <a:gridCol w="3440625">
                  <a:extLst>
                    <a:ext uri="{9D8B030D-6E8A-4147-A177-3AD203B41FA5}">
                      <a16:colId xmlns:a16="http://schemas.microsoft.com/office/drawing/2014/main" val="20001"/>
                    </a:ext>
                  </a:extLst>
                </a:gridCol>
                <a:gridCol w="1080750">
                  <a:extLst>
                    <a:ext uri="{9D8B030D-6E8A-4147-A177-3AD203B41FA5}">
                      <a16:colId xmlns:a16="http://schemas.microsoft.com/office/drawing/2014/main" val="20002"/>
                    </a:ext>
                  </a:extLst>
                </a:gridCol>
              </a:tblGrid>
              <a:tr h="502875">
                <a:tc>
                  <a:txBody>
                    <a:bodyPr/>
                    <a:lstStyle/>
                    <a:p>
                      <a:pPr marL="0" lvl="0" indent="0" algn="l" rtl="0">
                        <a:spcBef>
                          <a:spcPts val="0"/>
                        </a:spcBef>
                        <a:spcAft>
                          <a:spcPts val="0"/>
                        </a:spcAft>
                        <a:buNone/>
                      </a:pPr>
                      <a:endParaRPr>
                        <a:solidFill>
                          <a:schemeClr val="dk1"/>
                        </a:solidFill>
                        <a:latin typeface="NanumGothic"/>
                        <a:ea typeface="NanumGothic"/>
                        <a:cs typeface="NanumGothic"/>
                        <a:sym typeface="Nanum Gothic"/>
                      </a:endParaRPr>
                    </a:p>
                  </a:txBody>
                  <a:tcPr marL="91425" marR="91425" marT="91425" marB="91425">
                    <a:lnR w="9525" cap="flat" cmpd="sng">
                      <a:solidFill>
                        <a:srgbClr val="888888"/>
                      </a:solidFill>
                      <a:prstDash val="solid"/>
                      <a:round/>
                      <a:headEnd type="none" w="sm" len="sm"/>
                      <a:tailEnd type="none" w="sm" len="sm"/>
                    </a:lnR>
                    <a:solidFill>
                      <a:srgbClr val="C8E9FE"/>
                    </a:solidFill>
                  </a:tcPr>
                </a:tc>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Encoder</a:t>
                      </a:r>
                      <a:endParaRPr b="1">
                        <a:solidFill>
                          <a:schemeClr val="dk1"/>
                        </a:solidFill>
                        <a:latin typeface="NanumGothic"/>
                        <a:ea typeface="NanumGothic"/>
                        <a:cs typeface="NanumGothic"/>
                        <a:sym typeface="Nanum Gothic"/>
                      </a:endParaRPr>
                    </a:p>
                  </a:txBody>
                  <a:tcPr marL="91425" marR="91425" marT="91425" marB="91425" anchor="ctr">
                    <a:lnL w="9525" cap="flat" cmpd="sng">
                      <a:solidFill>
                        <a:srgbClr val="888888"/>
                      </a:solidFill>
                      <a:prstDash val="solid"/>
                      <a:round/>
                      <a:headEnd type="none" w="sm" len="sm"/>
                      <a:tailEnd type="none" w="sm" len="sm"/>
                    </a:lnL>
                    <a:lnR w="9525" cap="flat" cmpd="sng">
                      <a:solidFill>
                        <a:srgbClr val="888888"/>
                      </a:solidFill>
                      <a:prstDash val="solid"/>
                      <a:round/>
                      <a:headEnd type="none" w="sm" len="sm"/>
                      <a:tailEnd type="none" w="sm" len="sm"/>
                    </a:lnR>
                    <a:lnT w="9525" cap="flat" cmpd="sng">
                      <a:solidFill>
                        <a:srgbClr val="888888"/>
                      </a:solidFill>
                      <a:prstDash val="solid"/>
                      <a:round/>
                      <a:headEnd type="none" w="sm" len="sm"/>
                      <a:tailEnd type="none" w="sm" len="sm"/>
                    </a:lnT>
                    <a:lnB w="9525" cap="flat" cmpd="sng">
                      <a:solidFill>
                        <a:srgbClr val="888888"/>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b="1">
                          <a:solidFill>
                            <a:schemeClr val="dk1"/>
                          </a:solidFill>
                          <a:latin typeface="NanumGothic"/>
                          <a:ea typeface="NanumGothic"/>
                          <a:cs typeface="NanumGothic"/>
                          <a:sym typeface="Nanum Gothic"/>
                        </a:rPr>
                        <a:t>mAR</a:t>
                      </a:r>
                      <a:endParaRPr b="1">
                        <a:solidFill>
                          <a:schemeClr val="dk1"/>
                        </a:solidFill>
                        <a:latin typeface="NanumGothic"/>
                        <a:ea typeface="NanumGothic"/>
                        <a:cs typeface="NanumGothic"/>
                        <a:sym typeface="Nanum Gothic"/>
                      </a:endParaRPr>
                    </a:p>
                  </a:txBody>
                  <a:tcPr marL="91425" marR="91425" marT="91425" marB="91425" anchor="ctr">
                    <a:lnL w="9525" cap="flat" cmpd="sng">
                      <a:solidFill>
                        <a:srgbClr val="888888"/>
                      </a:solidFill>
                      <a:prstDash val="solid"/>
                      <a:round/>
                      <a:headEnd type="none" w="sm" len="sm"/>
                      <a:tailEnd type="none" w="sm" len="sm"/>
                    </a:lnL>
                    <a:solidFill>
                      <a:srgbClr val="C8EAFF"/>
                    </a:solidFill>
                  </a:tcPr>
                </a:tc>
                <a:extLst>
                  <a:ext uri="{0D108BD9-81ED-4DB2-BD59-A6C34878D82A}">
                    <a16:rowId xmlns:a16="http://schemas.microsoft.com/office/drawing/2014/main" val="10000"/>
                  </a:ext>
                </a:extLst>
              </a:tr>
              <a:tr h="502875">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base</a:t>
                      </a:r>
                      <a:endParaRPr b="1">
                        <a:solidFill>
                          <a:schemeClr val="dk1"/>
                        </a:solidFill>
                        <a:latin typeface="NanumGothic"/>
                        <a:ea typeface="NanumGothic"/>
                        <a:cs typeface="NanumGothic"/>
                        <a:sym typeface="Nanum Gothic"/>
                      </a:endParaRPr>
                    </a:p>
                  </a:txBody>
                  <a:tcPr marL="91425" marR="91425" marT="91425" marB="91425" anchor="ctr">
                    <a:solidFill>
                      <a:srgbClr val="C8E9FE"/>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sentence top 200 : L_query</a:t>
                      </a:r>
                      <a:endParaRPr>
                        <a:solidFill>
                          <a:schemeClr val="dk1"/>
                        </a:solidFill>
                        <a:latin typeface="NanumGothic"/>
                        <a:ea typeface="NanumGothic"/>
                        <a:cs typeface="NanumGothic"/>
                        <a:sym typeface="Nanum Gothic"/>
                      </a:endParaRPr>
                    </a:p>
                  </a:txBody>
                  <a:tcPr marL="91425" marR="91425" marT="91425" marB="91425" anchor="ctr">
                    <a:lnT w="9525" cap="flat" cmpd="sng">
                      <a:solidFill>
                        <a:srgbClr val="888888"/>
                      </a:solidFill>
                      <a:prstDash val="solid"/>
                      <a:round/>
                      <a:headEnd type="none" w="sm" len="sm"/>
                      <a:tailEnd type="none" w="sm" len="sm"/>
                    </a:lnT>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0.6316</a:t>
                      </a:r>
                      <a:endParaRPr>
                        <a:solidFill>
                          <a:schemeClr val="dk1"/>
                        </a:solidFill>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1"/>
                  </a:ext>
                </a:extLst>
              </a:tr>
              <a:tr h="609575">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A</a:t>
                      </a:r>
                      <a:endParaRPr b="1">
                        <a:solidFill>
                          <a:schemeClr val="dk1"/>
                        </a:solidFill>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phrase top 200 : L_query,</a:t>
                      </a:r>
                      <a:endParaRPr>
                        <a:solidFill>
                          <a:schemeClr val="dk1"/>
                        </a:solidFill>
                        <a:latin typeface="NanumGothic"/>
                        <a:ea typeface="NanumGothic"/>
                        <a:cs typeface="NanumGothic"/>
                        <a:sym typeface="Nanum Gothic"/>
                      </a:endParaRPr>
                    </a:p>
                    <a:p>
                      <a:pPr marL="0" lvl="0" indent="0" algn="l" rtl="0">
                        <a:spcBef>
                          <a:spcPts val="0"/>
                        </a:spcBef>
                        <a:spcAft>
                          <a:spcPts val="0"/>
                        </a:spcAft>
                        <a:buNone/>
                      </a:pPr>
                      <a:r>
                        <a:rPr lang="ko-KR">
                          <a:solidFill>
                            <a:schemeClr val="dk1"/>
                          </a:solidFill>
                          <a:latin typeface="NanumGothic"/>
                          <a:ea typeface="NanumGothic"/>
                          <a:cs typeface="NanumGothic"/>
                          <a:sym typeface="Nanum Gothic"/>
                        </a:rPr>
                        <a:t>sentence top 200 : L_query+L_context</a:t>
                      </a:r>
                      <a:endParaRPr>
                        <a:solidFill>
                          <a:schemeClr val="dk1"/>
                        </a:solidFill>
                        <a:latin typeface="NanumGothic"/>
                        <a:ea typeface="NanumGothic"/>
                        <a:cs typeface="NanumGothic"/>
                        <a:sym typeface="Nanum Gothic"/>
                      </a:endParaRPr>
                    </a:p>
                  </a:txBody>
                  <a:tcPr marL="91425" marR="91425" marT="91425" marB="91425" anchor="ctr"/>
                </a:tc>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0.6564</a:t>
                      </a:r>
                      <a:endParaRPr b="1">
                        <a:solidFill>
                          <a:schemeClr val="dk1"/>
                        </a:solidFill>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B</a:t>
                      </a:r>
                      <a:endParaRPr b="1">
                        <a:solidFill>
                          <a:schemeClr val="dk1"/>
                        </a:solidFill>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l" rtl="0">
                        <a:spcBef>
                          <a:spcPts val="0"/>
                        </a:spcBef>
                        <a:spcAft>
                          <a:spcPts val="0"/>
                        </a:spcAft>
                        <a:buClr>
                          <a:schemeClr val="dk1"/>
                        </a:buClr>
                        <a:buSzPts val="1100"/>
                        <a:buFont typeface="Arial"/>
                        <a:buNone/>
                      </a:pPr>
                      <a:r>
                        <a:rPr lang="ko-KR">
                          <a:solidFill>
                            <a:schemeClr val="dk1"/>
                          </a:solidFill>
                          <a:latin typeface="NanumGothic"/>
                          <a:ea typeface="NanumGothic"/>
                          <a:cs typeface="NanumGothic"/>
                          <a:sym typeface="Nanum Gothic"/>
                        </a:rPr>
                        <a:t>phrase top 200 : L_query,</a:t>
                      </a:r>
                      <a:endParaRPr>
                        <a:solidFill>
                          <a:schemeClr val="dk1"/>
                        </a:solidFill>
                        <a:latin typeface="NanumGothic"/>
                        <a:ea typeface="NanumGothic"/>
                        <a:cs typeface="NanumGothic"/>
                        <a:sym typeface="Nanum Gothic"/>
                      </a:endParaRPr>
                    </a:p>
                    <a:p>
                      <a:pPr marL="0" lvl="0" indent="0" algn="l" rtl="0">
                        <a:spcBef>
                          <a:spcPts val="0"/>
                        </a:spcBef>
                        <a:spcAft>
                          <a:spcPts val="0"/>
                        </a:spcAft>
                        <a:buClr>
                          <a:schemeClr val="dk1"/>
                        </a:buClr>
                        <a:buSzPts val="1100"/>
                        <a:buFont typeface="Arial"/>
                        <a:buNone/>
                      </a:pPr>
                      <a:r>
                        <a:rPr lang="ko-KR">
                          <a:solidFill>
                            <a:schemeClr val="dk1"/>
                          </a:solidFill>
                          <a:latin typeface="NanumGothic"/>
                          <a:ea typeface="NanumGothic"/>
                          <a:cs typeface="NanumGothic"/>
                          <a:sym typeface="Nanum Gothic"/>
                        </a:rPr>
                        <a:t>sentence top 200 : L_query+L_doc</a:t>
                      </a:r>
                      <a:endParaRPr>
                        <a:solidFill>
                          <a:schemeClr val="dk1"/>
                        </a:solidFill>
                        <a:latin typeface="NanumGothic"/>
                        <a:ea typeface="NanumGothic"/>
                        <a:cs typeface="NanumGothic"/>
                        <a:sym typeface="Nanum Gothic"/>
                      </a:endParaRPr>
                    </a:p>
                  </a:txBody>
                  <a:tcPr marL="91425" marR="91425" marT="91425" marB="91425" anchor="ct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0.6441</a:t>
                      </a:r>
                      <a:endParaRPr>
                        <a:solidFill>
                          <a:schemeClr val="dk1"/>
                        </a:solidFill>
                        <a:latin typeface="NanumGothic"/>
                        <a:ea typeface="NanumGothic"/>
                        <a:cs typeface="NanumGothic"/>
                        <a:sym typeface="Nanum Gothic"/>
                      </a:endParaRPr>
                    </a:p>
                  </a:txBody>
                  <a:tcPr marL="91425" marR="91425" marT="91425" marB="91425" anchor="ctr"/>
                </a:tc>
                <a:extLst>
                  <a:ext uri="{0D108BD9-81ED-4DB2-BD59-A6C34878D82A}">
                    <a16:rowId xmlns:a16="http://schemas.microsoft.com/office/drawing/2014/main" val="10003"/>
                  </a:ext>
                </a:extLst>
              </a:tr>
            </a:tbl>
          </a:graphicData>
        </a:graphic>
      </p:graphicFrame>
      <p:pic>
        <p:nvPicPr>
          <p:cNvPr id="901" name="Google Shape;901;g237d3f2c108_1_34"/>
          <p:cNvPicPr preferRelativeResize="0"/>
          <p:nvPr/>
        </p:nvPicPr>
        <p:blipFill>
          <a:blip r:embed="rId4">
            <a:alphaModFix/>
          </a:blip>
          <a:stretch>
            <a:fillRect/>
          </a:stretch>
        </p:blipFill>
        <p:spPr>
          <a:xfrm>
            <a:off x="773025" y="2124989"/>
            <a:ext cx="5131236" cy="33609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pic>
        <p:nvPicPr>
          <p:cNvPr id="906" name="Google Shape;906;g25b09479055_2_40"/>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907" name="Google Shape;907;g25b09479055_2_4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908" name="Google Shape;908;g25b09479055_2_40"/>
          <p:cNvSpPr txBox="1"/>
          <p:nvPr/>
        </p:nvSpPr>
        <p:spPr>
          <a:xfrm>
            <a:off x="585500" y="1447750"/>
            <a:ext cx="9577800" cy="1280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Font typeface="Nanum Gothic"/>
              <a:buChar char="●"/>
            </a:pPr>
            <a:r>
              <a:rPr lang="ko-KR" b="1">
                <a:latin typeface="NanumGothic"/>
                <a:ea typeface="NanumGothic"/>
                <a:cs typeface="NanumGothic"/>
                <a:sym typeface="Nanum Gothic"/>
              </a:rPr>
              <a:t>중복 및 Subset 제거</a:t>
            </a:r>
            <a:endParaRPr b="1">
              <a:latin typeface="NanumGothic"/>
              <a:ea typeface="NanumGothic"/>
              <a:cs typeface="NanumGothic"/>
              <a:sym typeface="Nanum Gothic"/>
            </a:endParaRPr>
          </a:p>
          <a:p>
            <a:pPr marL="914400" lvl="1" indent="-317500" algn="l" rtl="0">
              <a:lnSpc>
                <a:spcPct val="115000"/>
              </a:lnSpc>
              <a:spcBef>
                <a:spcPts val="0"/>
              </a:spcBef>
              <a:spcAft>
                <a:spcPts val="0"/>
              </a:spcAft>
              <a:buSzPts val="1400"/>
              <a:buFont typeface="Nanum Gothic"/>
              <a:buChar char="○"/>
            </a:pPr>
            <a:r>
              <a:rPr lang="ko-KR">
                <a:latin typeface="NanumGothic"/>
                <a:ea typeface="NanumGothic"/>
                <a:cs typeface="NanumGothic"/>
                <a:sym typeface="Nanum Gothic"/>
              </a:rPr>
              <a:t>k 번째 반환되는 phrase가 k 번째 이전에 등장했을 경우 최적화 가능</a:t>
            </a:r>
            <a:endParaRPr>
              <a:latin typeface="NanumGothic"/>
              <a:ea typeface="NanumGothic"/>
              <a:cs typeface="NanumGothic"/>
              <a:sym typeface="Nanum Gothic"/>
            </a:endParaRPr>
          </a:p>
          <a:p>
            <a:pPr marL="457200" lvl="0" indent="-317500" algn="l" rtl="0">
              <a:lnSpc>
                <a:spcPct val="115000"/>
              </a:lnSpc>
              <a:spcBef>
                <a:spcPts val="0"/>
              </a:spcBef>
              <a:spcAft>
                <a:spcPts val="0"/>
              </a:spcAft>
              <a:buSzPts val="1400"/>
              <a:buFont typeface="Nanum Gothic"/>
              <a:buChar char="●"/>
            </a:pPr>
            <a:r>
              <a:rPr lang="ko-KR">
                <a:solidFill>
                  <a:schemeClr val="dk1"/>
                </a:solidFill>
                <a:latin typeface="NanumGothic"/>
                <a:ea typeface="NanumGothic"/>
                <a:cs typeface="NanumGothic"/>
                <a:sym typeface="Nanum Gothic"/>
              </a:rPr>
              <a:t>최적화 이후 9개의 결과가 4개로 줄어든 것을 볼 수 있음 </a:t>
            </a:r>
            <a:r>
              <a:rPr lang="ko-KR" b="1">
                <a:solidFill>
                  <a:schemeClr val="dk1"/>
                </a:solidFill>
                <a:latin typeface="NanumGothic"/>
                <a:ea typeface="NanumGothic"/>
                <a:cs typeface="NanumGothic"/>
                <a:sym typeface="Nanum Gothic"/>
              </a:rPr>
              <a:t>→</a:t>
            </a:r>
            <a:r>
              <a:rPr lang="ko-KR">
                <a:solidFill>
                  <a:schemeClr val="dk1"/>
                </a:solidFill>
                <a:latin typeface="NanumGothic"/>
                <a:ea typeface="NanumGothic"/>
                <a:cs typeface="NanumGothic"/>
                <a:sym typeface="Nanum Gothic"/>
              </a:rPr>
              <a:t> </a:t>
            </a:r>
            <a:r>
              <a:rPr lang="ko-KR" b="1">
                <a:solidFill>
                  <a:schemeClr val="accent1"/>
                </a:solidFill>
                <a:latin typeface="NanumGothic"/>
                <a:ea typeface="NanumGothic"/>
                <a:cs typeface="NanumGothic"/>
                <a:sym typeface="Nanum Gothic"/>
              </a:rPr>
              <a:t>더 적은 # word로 더 다양한 정답을 포함</a:t>
            </a:r>
            <a:endParaRPr>
              <a:solidFill>
                <a:schemeClr val="accent1"/>
              </a:solidFill>
              <a:latin typeface="NanumGothic"/>
              <a:ea typeface="NanumGothic"/>
              <a:cs typeface="NanumGothic"/>
              <a:sym typeface="Nanum Gothic"/>
            </a:endParaRPr>
          </a:p>
        </p:txBody>
      </p:sp>
      <p:grpSp>
        <p:nvGrpSpPr>
          <p:cNvPr id="909" name="Google Shape;909;g25b09479055_2_40"/>
          <p:cNvGrpSpPr/>
          <p:nvPr/>
        </p:nvGrpSpPr>
        <p:grpSpPr>
          <a:xfrm>
            <a:off x="7199845" y="3281358"/>
            <a:ext cx="3217447" cy="2102414"/>
            <a:chOff x="3636875" y="2396225"/>
            <a:chExt cx="2519141" cy="2523300"/>
          </a:xfrm>
        </p:grpSpPr>
        <p:sp>
          <p:nvSpPr>
            <p:cNvPr id="910" name="Google Shape;910;g25b09479055_2_40"/>
            <p:cNvSpPr/>
            <p:nvPr/>
          </p:nvSpPr>
          <p:spPr>
            <a:xfrm>
              <a:off x="3636875" y="2396225"/>
              <a:ext cx="2300400" cy="2523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anumGothic"/>
                <a:ea typeface="NanumGothic"/>
                <a:cs typeface="NanumGothic"/>
                <a:sym typeface="Nanum Gothic"/>
              </a:endParaRPr>
            </a:p>
          </p:txBody>
        </p:sp>
        <p:sp>
          <p:nvSpPr>
            <p:cNvPr id="911" name="Google Shape;911;g25b09479055_2_40"/>
            <p:cNvSpPr txBox="1"/>
            <p:nvPr/>
          </p:nvSpPr>
          <p:spPr>
            <a:xfrm>
              <a:off x="3844172" y="2854044"/>
              <a:ext cx="1943700" cy="1940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100"/>
                <a:buFont typeface="Arial"/>
                <a:buNone/>
              </a:pPr>
              <a:r>
                <a:rPr lang="ko-KR" sz="1000">
                  <a:solidFill>
                    <a:schemeClr val="dk1"/>
                  </a:solidFill>
                  <a:highlight>
                    <a:srgbClr val="FFFFFF"/>
                  </a:highlight>
                  <a:latin typeface="NanumGothic"/>
                  <a:ea typeface="NanumGothic"/>
                  <a:cs typeface="NanumGothic"/>
                  <a:sym typeface="Nanum Gothic"/>
                </a:rPr>
                <a:t>top 1 : 'May 18, 2018'</a:t>
              </a:r>
              <a:endParaRPr sz="1000">
                <a:solidFill>
                  <a:schemeClr val="dk1"/>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Clr>
                  <a:schemeClr val="dk1"/>
                </a:buClr>
                <a:buSzPts val="1100"/>
                <a:buFont typeface="Arial"/>
                <a:buNone/>
              </a:pPr>
              <a:r>
                <a:rPr lang="ko-KR" sz="1000">
                  <a:solidFill>
                    <a:schemeClr val="dk1"/>
                  </a:solidFill>
                  <a:highlight>
                    <a:srgbClr val="FFFFFF"/>
                  </a:highlight>
                  <a:latin typeface="NanumGothic"/>
                  <a:ea typeface="NanumGothic"/>
                  <a:cs typeface="NanumGothic"/>
                  <a:sym typeface="Nanum Gothic"/>
                </a:rPr>
                <a:t>top 2 : '2", was released in May 2018'</a:t>
              </a:r>
              <a:endParaRPr sz="1000">
                <a:solidFill>
                  <a:schemeClr val="dk1"/>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Clr>
                  <a:schemeClr val="dk1"/>
                </a:buClr>
                <a:buSzPts val="1100"/>
                <a:buFont typeface="Arial"/>
                <a:buNone/>
              </a:pPr>
              <a:r>
                <a:rPr lang="ko-KR" sz="1000">
                  <a:solidFill>
                    <a:schemeClr val="dk1"/>
                  </a:solidFill>
                  <a:highlight>
                    <a:srgbClr val="FFFFFF"/>
                  </a:highlight>
                  <a:latin typeface="NanumGothic"/>
                  <a:ea typeface="NanumGothic"/>
                  <a:cs typeface="NanumGothic"/>
                  <a:sym typeface="Nanum Gothic"/>
                </a:rPr>
                <a:t>top 3 : 'February 12, 2016'</a:t>
              </a:r>
              <a:endParaRPr sz="1000">
                <a:solidFill>
                  <a:schemeClr val="dk1"/>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None/>
              </a:pPr>
              <a:r>
                <a:rPr lang="ko-KR" sz="1000">
                  <a:solidFill>
                    <a:schemeClr val="dk1"/>
                  </a:solidFill>
                  <a:highlight>
                    <a:srgbClr val="FFFFFF"/>
                  </a:highlight>
                  <a:latin typeface="NanumGothic"/>
                  <a:ea typeface="NanumGothic"/>
                  <a:cs typeface="NanumGothic"/>
                  <a:sym typeface="Nanum Gothic"/>
                </a:rPr>
                <a:t>top 4 :  'on May 18, 2018'</a:t>
              </a:r>
              <a:endParaRPr sz="1000">
                <a:solidFill>
                  <a:schemeClr val="dk1"/>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1200"/>
                </a:spcAft>
                <a:buNone/>
              </a:pPr>
              <a:r>
                <a:rPr lang="ko-KR" sz="1000">
                  <a:solidFill>
                    <a:schemeClr val="dk1"/>
                  </a:solidFill>
                  <a:highlight>
                    <a:srgbClr val="FFFFFF"/>
                  </a:highlight>
                  <a:latin typeface="NanumGothic"/>
                  <a:ea typeface="NanumGothic"/>
                  <a:cs typeface="NanumGothic"/>
                  <a:sym typeface="Nanum Gothic"/>
                </a:rPr>
                <a:t>top 5 :  'June 1, 2018'</a:t>
              </a:r>
              <a:endParaRPr sz="1000">
                <a:solidFill>
                  <a:schemeClr val="dk1"/>
                </a:solidFill>
                <a:highlight>
                  <a:srgbClr val="FFFFFF"/>
                </a:highlight>
                <a:latin typeface="NanumGothic"/>
                <a:ea typeface="NanumGothic"/>
                <a:cs typeface="NanumGothic"/>
                <a:sym typeface="Nanum Gothic"/>
              </a:endParaRPr>
            </a:p>
          </p:txBody>
        </p:sp>
        <p:sp>
          <p:nvSpPr>
            <p:cNvPr id="912" name="Google Shape;912;g25b09479055_2_40"/>
            <p:cNvSpPr txBox="1"/>
            <p:nvPr/>
          </p:nvSpPr>
          <p:spPr>
            <a:xfrm>
              <a:off x="3891316" y="2438550"/>
              <a:ext cx="22647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latin typeface="NanumGothic"/>
                  <a:ea typeface="NanumGothic"/>
                  <a:cs typeface="NanumGothic"/>
                  <a:sym typeface="Nanum Gothic"/>
                </a:rPr>
                <a:t>최적화 이후 phrase top 5</a:t>
              </a:r>
              <a:endParaRPr b="1">
                <a:latin typeface="NanumGothic"/>
                <a:ea typeface="NanumGothic"/>
                <a:cs typeface="NanumGothic"/>
                <a:sym typeface="Nanum Gothic"/>
              </a:endParaRPr>
            </a:p>
          </p:txBody>
        </p:sp>
      </p:grpSp>
      <p:sp>
        <p:nvSpPr>
          <p:cNvPr id="913" name="Google Shape;913;g25b09479055_2_4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914" name="Google Shape;914;g25b09479055_2_4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36</a:t>
            </a:fld>
            <a:endParaRPr sz="900" b="1" i="0" u="none" strike="noStrike" cap="none">
              <a:solidFill>
                <a:srgbClr val="888888"/>
              </a:solidFill>
              <a:latin typeface="NanumGothic"/>
              <a:ea typeface="NanumGothic"/>
              <a:cs typeface="NanumGothic"/>
              <a:sym typeface="Nanum Gothic"/>
            </a:endParaRPr>
          </a:p>
        </p:txBody>
      </p:sp>
      <p:sp>
        <p:nvSpPr>
          <p:cNvPr id="915" name="Google Shape;915;g25b09479055_2_40"/>
          <p:cNvSpPr txBox="1"/>
          <p:nvPr/>
        </p:nvSpPr>
        <p:spPr>
          <a:xfrm>
            <a:off x="294922" y="272300"/>
            <a:ext cx="4122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 - Optimization</a:t>
            </a:r>
            <a:endParaRPr sz="1100" b="1" i="0" u="none" strike="noStrike" cap="none">
              <a:solidFill>
                <a:schemeClr val="dk1"/>
              </a:solidFill>
              <a:latin typeface="NanumGothic"/>
              <a:ea typeface="NanumGothic"/>
              <a:cs typeface="NanumGothic"/>
              <a:sym typeface="Nanum Gothic"/>
            </a:endParaRPr>
          </a:p>
        </p:txBody>
      </p:sp>
      <p:sp>
        <p:nvSpPr>
          <p:cNvPr id="916" name="Google Shape;916;g25b09479055_2_40"/>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1100"/>
              <a:buFont typeface="Arial"/>
              <a:buNone/>
            </a:pPr>
            <a:r>
              <a:rPr lang="ko-KR" sz="3000">
                <a:solidFill>
                  <a:schemeClr val="dk1"/>
                </a:solidFill>
                <a:latin typeface="NanumGothic ExtraBold"/>
                <a:ea typeface="NanumGothic ExtraBold"/>
                <a:cs typeface="NanumGothic ExtraBold"/>
                <a:sym typeface="NanumGothic ExtraBold"/>
              </a:rPr>
              <a:t>3.2.3. Multi Unit Retrieval - Optimization</a:t>
            </a:r>
            <a:endParaRPr sz="3000">
              <a:solidFill>
                <a:schemeClr val="dk1"/>
              </a:solidFill>
              <a:latin typeface="NanumGothic ExtraBold"/>
              <a:ea typeface="NanumGothic ExtraBold"/>
              <a:cs typeface="NanumGothic ExtraBold"/>
              <a:sym typeface="NanumGothic ExtraBold"/>
            </a:endParaRPr>
          </a:p>
        </p:txBody>
      </p:sp>
      <p:grpSp>
        <p:nvGrpSpPr>
          <p:cNvPr id="917" name="Google Shape;917;g25b09479055_2_40"/>
          <p:cNvGrpSpPr/>
          <p:nvPr/>
        </p:nvGrpSpPr>
        <p:grpSpPr>
          <a:xfrm>
            <a:off x="2542727" y="2849803"/>
            <a:ext cx="3118847" cy="3478176"/>
            <a:chOff x="1114950" y="2402350"/>
            <a:chExt cx="2548494" cy="3693900"/>
          </a:xfrm>
        </p:grpSpPr>
        <p:sp>
          <p:nvSpPr>
            <p:cNvPr id="918" name="Google Shape;918;g25b09479055_2_40"/>
            <p:cNvSpPr/>
            <p:nvPr/>
          </p:nvSpPr>
          <p:spPr>
            <a:xfrm>
              <a:off x="1114950" y="2402350"/>
              <a:ext cx="2300400" cy="369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anumGothic"/>
                <a:ea typeface="NanumGothic"/>
                <a:cs typeface="NanumGothic"/>
                <a:sym typeface="Nanum Gothic"/>
              </a:endParaRPr>
            </a:p>
          </p:txBody>
        </p:sp>
        <p:sp>
          <p:nvSpPr>
            <p:cNvPr id="919" name="Google Shape;919;g25b09479055_2_40"/>
            <p:cNvSpPr txBox="1"/>
            <p:nvPr/>
          </p:nvSpPr>
          <p:spPr>
            <a:xfrm>
              <a:off x="1248541" y="2797149"/>
              <a:ext cx="2166900" cy="3155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100"/>
                <a:buFont typeface="Arial"/>
                <a:buNone/>
              </a:pPr>
              <a:r>
                <a:rPr lang="ko-KR" sz="1000">
                  <a:solidFill>
                    <a:schemeClr val="dk1"/>
                  </a:solidFill>
                  <a:highlight>
                    <a:srgbClr val="FFFFFF"/>
                  </a:highlight>
                  <a:latin typeface="NanumGothic"/>
                  <a:ea typeface="NanumGothic"/>
                  <a:cs typeface="NanumGothic"/>
                  <a:sym typeface="Nanum Gothic"/>
                </a:rPr>
                <a:t>top 1 : 'May 18, 2018'</a:t>
              </a:r>
              <a:endParaRPr sz="1000">
                <a:solidFill>
                  <a:schemeClr val="dk1"/>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Clr>
                  <a:schemeClr val="dk1"/>
                </a:buClr>
                <a:buSzPts val="1100"/>
                <a:buFont typeface="Arial"/>
                <a:buNone/>
              </a:pPr>
              <a:r>
                <a:rPr lang="ko-KR" sz="1000">
                  <a:solidFill>
                    <a:srgbClr val="FF0000"/>
                  </a:solidFill>
                  <a:highlight>
                    <a:srgbClr val="FFFFFF"/>
                  </a:highlight>
                  <a:latin typeface="NanumGothic"/>
                  <a:ea typeface="NanumGothic"/>
                  <a:cs typeface="NanumGothic"/>
                  <a:sym typeface="Nanum Gothic"/>
                </a:rPr>
                <a:t>top 2 : 'May 18, 2018'</a:t>
              </a:r>
              <a:endParaRPr sz="1000">
                <a:solidFill>
                  <a:srgbClr val="FF0000"/>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Clr>
                  <a:schemeClr val="dk1"/>
                </a:buClr>
                <a:buSzPts val="1100"/>
                <a:buFont typeface="Arial"/>
                <a:buNone/>
              </a:pPr>
              <a:r>
                <a:rPr lang="ko-KR" sz="1000">
                  <a:solidFill>
                    <a:schemeClr val="dk1"/>
                  </a:solidFill>
                  <a:highlight>
                    <a:srgbClr val="FFFFFF"/>
                  </a:highlight>
                  <a:latin typeface="NanumGothic"/>
                  <a:ea typeface="NanumGothic"/>
                  <a:cs typeface="NanumGothic"/>
                  <a:sym typeface="Nanum Gothic"/>
                </a:rPr>
                <a:t>top 3 :  '2", was released in May 2018'</a:t>
              </a:r>
              <a:endParaRPr sz="1000">
                <a:solidFill>
                  <a:schemeClr val="dk1"/>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Clr>
                  <a:schemeClr val="dk1"/>
                </a:buClr>
                <a:buSzPts val="1100"/>
                <a:buFont typeface="Arial"/>
                <a:buNone/>
              </a:pPr>
              <a:r>
                <a:rPr lang="ko-KR" sz="1000">
                  <a:solidFill>
                    <a:schemeClr val="dk2"/>
                  </a:solidFill>
                  <a:highlight>
                    <a:srgbClr val="FFFFFF"/>
                  </a:highlight>
                  <a:latin typeface="NanumGothic"/>
                  <a:ea typeface="NanumGothic"/>
                  <a:cs typeface="NanumGothic"/>
                  <a:sym typeface="Nanum Gothic"/>
                </a:rPr>
                <a:t>top 4 :  '2018'</a:t>
              </a:r>
              <a:endParaRPr sz="1000">
                <a:solidFill>
                  <a:schemeClr val="dk2"/>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Clr>
                  <a:schemeClr val="dk1"/>
                </a:buClr>
                <a:buSzPts val="1100"/>
                <a:buFont typeface="Arial"/>
                <a:buNone/>
              </a:pPr>
              <a:r>
                <a:rPr lang="ko-KR" sz="1000">
                  <a:solidFill>
                    <a:schemeClr val="dk1"/>
                  </a:solidFill>
                  <a:highlight>
                    <a:srgbClr val="FFFFFF"/>
                  </a:highlight>
                  <a:latin typeface="NanumGothic"/>
                  <a:ea typeface="NanumGothic"/>
                  <a:cs typeface="NanumGothic"/>
                  <a:sym typeface="Nanum Gothic"/>
                </a:rPr>
                <a:t>top 5 :  'February 12, 2016'</a:t>
              </a:r>
              <a:endParaRPr sz="1000">
                <a:solidFill>
                  <a:schemeClr val="dk1"/>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Clr>
                  <a:schemeClr val="dk1"/>
                </a:buClr>
                <a:buSzPts val="1100"/>
                <a:buFont typeface="Arial"/>
                <a:buNone/>
              </a:pPr>
              <a:r>
                <a:rPr lang="ko-KR" sz="1000">
                  <a:solidFill>
                    <a:schemeClr val="dk2"/>
                  </a:solidFill>
                  <a:highlight>
                    <a:srgbClr val="FFFFFF"/>
                  </a:highlight>
                  <a:latin typeface="NanumGothic"/>
                  <a:ea typeface="NanumGothic"/>
                  <a:cs typeface="NanumGothic"/>
                  <a:sym typeface="Nanum Gothic"/>
                </a:rPr>
                <a:t>top 6 :  'May 2018'</a:t>
              </a:r>
              <a:endParaRPr sz="1000">
                <a:solidFill>
                  <a:schemeClr val="dk2"/>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Clr>
                  <a:schemeClr val="dk1"/>
                </a:buClr>
                <a:buSzPts val="1100"/>
                <a:buFont typeface="Arial"/>
                <a:buNone/>
              </a:pPr>
              <a:r>
                <a:rPr lang="ko-KR" sz="1000">
                  <a:solidFill>
                    <a:schemeClr val="dk1"/>
                  </a:solidFill>
                  <a:highlight>
                    <a:srgbClr val="FFFFFF"/>
                  </a:highlight>
                  <a:latin typeface="NanumGothic"/>
                  <a:ea typeface="NanumGothic"/>
                  <a:cs typeface="NanumGothic"/>
                  <a:sym typeface="Nanum Gothic"/>
                </a:rPr>
                <a:t>top 7 :  'on May 18, 2018'</a:t>
              </a:r>
              <a:endParaRPr sz="1000">
                <a:solidFill>
                  <a:schemeClr val="dk1"/>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0"/>
                </a:spcAft>
                <a:buClr>
                  <a:schemeClr val="dk1"/>
                </a:buClr>
                <a:buSzPts val="1100"/>
                <a:buFont typeface="Arial"/>
                <a:buNone/>
              </a:pPr>
              <a:r>
                <a:rPr lang="ko-KR" sz="1000">
                  <a:solidFill>
                    <a:srgbClr val="FF0000"/>
                  </a:solidFill>
                  <a:highlight>
                    <a:srgbClr val="FFFFFF"/>
                  </a:highlight>
                  <a:latin typeface="NanumGothic"/>
                  <a:ea typeface="NanumGothic"/>
                  <a:cs typeface="NanumGothic"/>
                  <a:sym typeface="Nanum Gothic"/>
                </a:rPr>
                <a:t>top 8 :  'May 18, 2018'</a:t>
              </a:r>
              <a:endParaRPr sz="1000">
                <a:solidFill>
                  <a:srgbClr val="FF0000"/>
                </a:solidFill>
                <a:highlight>
                  <a:srgbClr val="FFFFFF"/>
                </a:highlight>
                <a:latin typeface="NanumGothic"/>
                <a:ea typeface="NanumGothic"/>
                <a:cs typeface="NanumGothic"/>
                <a:sym typeface="Nanum Gothic"/>
              </a:endParaRPr>
            </a:p>
            <a:p>
              <a:pPr marL="0" lvl="0" indent="0" algn="l" rtl="0">
                <a:lnSpc>
                  <a:spcPct val="100000"/>
                </a:lnSpc>
                <a:spcBef>
                  <a:spcPts val="1200"/>
                </a:spcBef>
                <a:spcAft>
                  <a:spcPts val="1200"/>
                </a:spcAft>
                <a:buClr>
                  <a:schemeClr val="dk1"/>
                </a:buClr>
                <a:buSzPts val="1100"/>
                <a:buFont typeface="Arial"/>
                <a:buNone/>
              </a:pPr>
              <a:r>
                <a:rPr lang="ko-KR" sz="1000">
                  <a:solidFill>
                    <a:schemeClr val="dk2"/>
                  </a:solidFill>
                  <a:highlight>
                    <a:srgbClr val="FFFFFF"/>
                  </a:highlight>
                  <a:latin typeface="NanumGothic"/>
                  <a:ea typeface="NanumGothic"/>
                  <a:cs typeface="NanumGothic"/>
                  <a:sym typeface="Nanum Gothic"/>
                </a:rPr>
                <a:t>top 9 : '2018'</a:t>
              </a:r>
              <a:endParaRPr>
                <a:solidFill>
                  <a:schemeClr val="dk2"/>
                </a:solidFill>
                <a:latin typeface="NanumGothic"/>
                <a:ea typeface="NanumGothic"/>
                <a:cs typeface="NanumGothic"/>
                <a:sym typeface="Nanum Gothic"/>
              </a:endParaRPr>
            </a:p>
          </p:txBody>
        </p:sp>
        <p:sp>
          <p:nvSpPr>
            <p:cNvPr id="920" name="Google Shape;920;g25b09479055_2_40"/>
            <p:cNvSpPr txBox="1"/>
            <p:nvPr/>
          </p:nvSpPr>
          <p:spPr>
            <a:xfrm>
              <a:off x="1522307" y="5736697"/>
              <a:ext cx="1899000" cy="28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000">
                  <a:latin typeface="NanumGothic"/>
                  <a:ea typeface="NanumGothic"/>
                  <a:cs typeface="NanumGothic"/>
                  <a:sym typeface="Nanum Gothic"/>
                </a:rPr>
                <a:t>* </a:t>
              </a:r>
              <a:r>
                <a:rPr lang="ko-KR" sz="1000">
                  <a:highlight>
                    <a:srgbClr val="F4CCCC"/>
                  </a:highlight>
                  <a:latin typeface="NanumGothic"/>
                  <a:ea typeface="NanumGothic"/>
                  <a:cs typeface="NanumGothic"/>
                  <a:sym typeface="Nanum Gothic"/>
                </a:rPr>
                <a:t>빨간색</a:t>
              </a:r>
              <a:r>
                <a:rPr lang="ko-KR" sz="1000">
                  <a:latin typeface="NanumGothic"/>
                  <a:ea typeface="NanumGothic"/>
                  <a:cs typeface="NanumGothic"/>
                  <a:sym typeface="Nanum Gothic"/>
                </a:rPr>
                <a:t> : 중복, </a:t>
              </a:r>
              <a:r>
                <a:rPr lang="ko-KR" sz="1000">
                  <a:highlight>
                    <a:srgbClr val="C8E9FE"/>
                  </a:highlight>
                  <a:latin typeface="NanumGothic"/>
                  <a:ea typeface="NanumGothic"/>
                  <a:cs typeface="NanumGothic"/>
                  <a:sym typeface="Nanum Gothic"/>
                </a:rPr>
                <a:t>파란색</a:t>
              </a:r>
              <a:r>
                <a:rPr lang="ko-KR" sz="1000">
                  <a:latin typeface="NanumGothic"/>
                  <a:ea typeface="NanumGothic"/>
                  <a:cs typeface="NanumGothic"/>
                  <a:sym typeface="Nanum Gothic"/>
                </a:rPr>
                <a:t> : Subset(포함)</a:t>
              </a:r>
              <a:endParaRPr sz="1000">
                <a:latin typeface="NanumGothic"/>
                <a:ea typeface="NanumGothic"/>
                <a:cs typeface="NanumGothic"/>
                <a:sym typeface="Nanum Gothic"/>
              </a:endParaRPr>
            </a:p>
          </p:txBody>
        </p:sp>
        <p:sp>
          <p:nvSpPr>
            <p:cNvPr id="921" name="Google Shape;921;g25b09479055_2_40"/>
            <p:cNvSpPr txBox="1"/>
            <p:nvPr/>
          </p:nvSpPr>
          <p:spPr>
            <a:xfrm>
              <a:off x="1398744" y="2402359"/>
              <a:ext cx="2264700" cy="35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ko-KR" b="1">
                  <a:solidFill>
                    <a:schemeClr val="dk1"/>
                  </a:solidFill>
                  <a:latin typeface="NanumGothic"/>
                  <a:ea typeface="NanumGothic"/>
                  <a:cs typeface="NanumGothic"/>
                  <a:sym typeface="Nanum Gothic"/>
                </a:rPr>
                <a:t>최적화 이전 phrase top 9</a:t>
              </a:r>
              <a:endParaRPr b="1">
                <a:latin typeface="NanumGothic"/>
                <a:ea typeface="NanumGothic"/>
                <a:cs typeface="NanumGothic"/>
                <a:sym typeface="Nanum Gothic"/>
              </a:endParaRPr>
            </a:p>
          </p:txBody>
        </p:sp>
      </p:grpSp>
      <p:sp>
        <p:nvSpPr>
          <p:cNvPr id="922" name="Google Shape;922;g25b09479055_2_40"/>
          <p:cNvSpPr/>
          <p:nvPr/>
        </p:nvSpPr>
        <p:spPr>
          <a:xfrm>
            <a:off x="5897150" y="4360325"/>
            <a:ext cx="808500" cy="365100"/>
          </a:xfrm>
          <a:prstGeom prst="rightArrow">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pic>
        <p:nvPicPr>
          <p:cNvPr id="927" name="Google Shape;927;g25c16518f6f_18_3"/>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928" name="Google Shape;928;g25c16518f6f_18_3"/>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graphicFrame>
        <p:nvGraphicFramePr>
          <p:cNvPr id="929" name="Google Shape;929;g25c16518f6f_18_3"/>
          <p:cNvGraphicFramePr/>
          <p:nvPr/>
        </p:nvGraphicFramePr>
        <p:xfrm>
          <a:off x="6666163" y="3429000"/>
          <a:ext cx="4318150" cy="1584840"/>
        </p:xfrm>
        <a:graphic>
          <a:graphicData uri="http://schemas.openxmlformats.org/drawingml/2006/table">
            <a:tbl>
              <a:tblPr>
                <a:noFill/>
                <a:tableStyleId>{D5E03392-2553-4DD0-B48D-DFA86EE30FC2}</a:tableStyleId>
              </a:tblPr>
              <a:tblGrid>
                <a:gridCol w="2574175">
                  <a:extLst>
                    <a:ext uri="{9D8B030D-6E8A-4147-A177-3AD203B41FA5}">
                      <a16:colId xmlns:a16="http://schemas.microsoft.com/office/drawing/2014/main" val="20000"/>
                    </a:ext>
                  </a:extLst>
                </a:gridCol>
                <a:gridCol w="1743975">
                  <a:extLst>
                    <a:ext uri="{9D8B030D-6E8A-4147-A177-3AD203B41FA5}">
                      <a16:colId xmlns:a16="http://schemas.microsoft.com/office/drawing/2014/main" val="20001"/>
                    </a:ext>
                  </a:extLst>
                </a:gridCol>
              </a:tblGrid>
              <a:tr h="208425">
                <a:tc>
                  <a:txBody>
                    <a:bodyPr/>
                    <a:lstStyle/>
                    <a:p>
                      <a:pPr marL="0" lvl="0" indent="0" algn="ctr" rtl="0">
                        <a:spcBef>
                          <a:spcPts val="0"/>
                        </a:spcBef>
                        <a:spcAft>
                          <a:spcPts val="0"/>
                        </a:spcAft>
                        <a:buNone/>
                      </a:pPr>
                      <a:endParaRPr sz="1200" b="1">
                        <a:latin typeface="NanumGothic"/>
                        <a:ea typeface="NanumGothic"/>
                        <a:cs typeface="Nanum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9FE"/>
                    </a:solidFill>
                  </a:tcPr>
                </a:tc>
                <a:tc>
                  <a:txBody>
                    <a:bodyPr/>
                    <a:lstStyle/>
                    <a:p>
                      <a:pPr marL="0" lvl="0" indent="0" algn="ctr" rtl="0">
                        <a:spcBef>
                          <a:spcPts val="0"/>
                        </a:spcBef>
                        <a:spcAft>
                          <a:spcPts val="0"/>
                        </a:spcAft>
                        <a:buNone/>
                      </a:pPr>
                      <a:r>
                        <a:rPr lang="ko-KR" b="1">
                          <a:latin typeface="NanumGothic"/>
                          <a:ea typeface="NanumGothic"/>
                          <a:cs typeface="NanumGothic"/>
                          <a:sym typeface="Nanum Gothic"/>
                        </a:rPr>
                        <a:t>mAR</a:t>
                      </a:r>
                      <a:endParaRPr b="1">
                        <a:latin typeface="NanumGothic"/>
                        <a:ea typeface="NanumGothic"/>
                        <a:cs typeface="Nanum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extLst>
                  <a:ext uri="{0D108BD9-81ED-4DB2-BD59-A6C34878D82A}">
                    <a16:rowId xmlns:a16="http://schemas.microsoft.com/office/drawing/2014/main" val="10000"/>
                  </a:ext>
                </a:extLst>
              </a:tr>
              <a:tr h="208425">
                <a:tc>
                  <a:txBody>
                    <a:bodyPr/>
                    <a:lstStyle/>
                    <a:p>
                      <a:pPr marL="0" lvl="0" indent="0" algn="ctr" rtl="0">
                        <a:spcBef>
                          <a:spcPts val="0"/>
                        </a:spcBef>
                        <a:spcAft>
                          <a:spcPts val="0"/>
                        </a:spcAft>
                        <a:buNone/>
                      </a:pPr>
                      <a:r>
                        <a:rPr lang="ko-KR" b="1">
                          <a:latin typeface="NanumGothic"/>
                          <a:ea typeface="NanumGothic"/>
                          <a:cs typeface="NanumGothic"/>
                          <a:sym typeface="Nanum Gothic"/>
                        </a:rPr>
                        <a:t>phrase+sentence</a:t>
                      </a:r>
                      <a:endParaRPr b="1">
                        <a:latin typeface="NanumGothic"/>
                        <a:ea typeface="NanumGothic"/>
                        <a:cs typeface="Nanum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a:latin typeface="NanumGothic"/>
                          <a:ea typeface="NanumGothic"/>
                          <a:cs typeface="NanumGothic"/>
                          <a:sym typeface="Nanum Gothic"/>
                        </a:rPr>
                        <a:t>0.6450</a:t>
                      </a:r>
                      <a:endParaRPr>
                        <a:latin typeface="NanumGothic"/>
                        <a:ea typeface="NanumGothic"/>
                        <a:cs typeface="Nanum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08425">
                <a:tc>
                  <a:txBody>
                    <a:bodyPr/>
                    <a:lstStyle/>
                    <a:p>
                      <a:pPr marL="0" lvl="0" indent="0" algn="ctr" rtl="0">
                        <a:spcBef>
                          <a:spcPts val="0"/>
                        </a:spcBef>
                        <a:spcAft>
                          <a:spcPts val="0"/>
                        </a:spcAft>
                        <a:buNone/>
                      </a:pPr>
                      <a:r>
                        <a:rPr lang="ko-KR" b="1">
                          <a:latin typeface="NanumGothic"/>
                          <a:ea typeface="NanumGothic"/>
                          <a:cs typeface="NanumGothic"/>
                          <a:sym typeface="Nanum Gothic"/>
                        </a:rPr>
                        <a:t>phrase+sentence(no_dup)</a:t>
                      </a:r>
                      <a:endParaRPr b="1">
                        <a:latin typeface="NanumGothic"/>
                        <a:ea typeface="NanumGothic"/>
                        <a:cs typeface="Nanum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a:latin typeface="NanumGothic"/>
                          <a:ea typeface="NanumGothic"/>
                          <a:cs typeface="NanumGothic"/>
                          <a:sym typeface="Nanum Gothic"/>
                        </a:rPr>
                        <a:t>0.6493</a:t>
                      </a:r>
                      <a:endParaRPr>
                        <a:latin typeface="NanumGothic"/>
                        <a:ea typeface="NanumGothic"/>
                        <a:cs typeface="Nanum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08425">
                <a:tc>
                  <a:txBody>
                    <a:bodyPr/>
                    <a:lstStyle/>
                    <a:p>
                      <a:pPr marL="0" lvl="0" indent="0" algn="ctr" rtl="0">
                        <a:spcBef>
                          <a:spcPts val="0"/>
                        </a:spcBef>
                        <a:spcAft>
                          <a:spcPts val="0"/>
                        </a:spcAft>
                        <a:buNone/>
                      </a:pPr>
                      <a:r>
                        <a:rPr lang="ko-KR" b="1">
                          <a:latin typeface="NanumGothic"/>
                          <a:ea typeface="NanumGothic"/>
                          <a:cs typeface="NanumGothic"/>
                          <a:sym typeface="Nanum Gothic"/>
                        </a:rPr>
                        <a:t>phrase+sentence(no_subset)</a:t>
                      </a:r>
                      <a:endParaRPr b="1">
                        <a:latin typeface="NanumGothic"/>
                        <a:ea typeface="NanumGothic"/>
                        <a:cs typeface="Nanum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ctr" rtl="0">
                        <a:spcBef>
                          <a:spcPts val="0"/>
                        </a:spcBef>
                        <a:spcAft>
                          <a:spcPts val="0"/>
                        </a:spcAft>
                        <a:buNone/>
                      </a:pPr>
                      <a:r>
                        <a:rPr lang="ko-KR" b="1">
                          <a:latin typeface="NanumGothic"/>
                          <a:ea typeface="NanumGothic"/>
                          <a:cs typeface="NanumGothic"/>
                          <a:sym typeface="Nanum Gothic"/>
                        </a:rPr>
                        <a:t>0.6505</a:t>
                      </a:r>
                      <a:endParaRPr b="1">
                        <a:latin typeface="NanumGothic"/>
                        <a:ea typeface="NanumGothic"/>
                        <a:cs typeface="NanumGothic"/>
                        <a:sym typeface="Nanum Gothic"/>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30" name="Google Shape;930;g25c16518f6f_18_3"/>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931" name="Google Shape;931;g25c16518f6f_18_3"/>
          <p:cNvSpPr txBox="1"/>
          <p:nvPr/>
        </p:nvSpPr>
        <p:spPr>
          <a:xfrm>
            <a:off x="294922" y="272300"/>
            <a:ext cx="4122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 - Optimization</a:t>
            </a:r>
            <a:endParaRPr sz="1100" b="1" i="0" u="none" strike="noStrike" cap="none">
              <a:solidFill>
                <a:schemeClr val="dk1"/>
              </a:solidFill>
              <a:latin typeface="NanumGothic"/>
              <a:ea typeface="NanumGothic"/>
              <a:cs typeface="NanumGothic"/>
              <a:sym typeface="Nanum Gothic"/>
            </a:endParaRPr>
          </a:p>
        </p:txBody>
      </p:sp>
      <p:pic>
        <p:nvPicPr>
          <p:cNvPr id="932" name="Google Shape;932;g25c16518f6f_18_3"/>
          <p:cNvPicPr preferRelativeResize="0"/>
          <p:nvPr/>
        </p:nvPicPr>
        <p:blipFill>
          <a:blip r:embed="rId4">
            <a:alphaModFix/>
          </a:blip>
          <a:stretch>
            <a:fillRect/>
          </a:stretch>
        </p:blipFill>
        <p:spPr>
          <a:xfrm>
            <a:off x="1108575" y="2652248"/>
            <a:ext cx="4984249" cy="3825700"/>
          </a:xfrm>
          <a:prstGeom prst="rect">
            <a:avLst/>
          </a:prstGeom>
          <a:noFill/>
          <a:ln>
            <a:noFill/>
          </a:ln>
        </p:spPr>
      </p:pic>
      <p:sp>
        <p:nvSpPr>
          <p:cNvPr id="933" name="Google Shape;933;g25c16518f6f_18_3"/>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1100"/>
              <a:buFont typeface="Arial"/>
              <a:buNone/>
            </a:pPr>
            <a:r>
              <a:rPr lang="ko-KR" sz="3000">
                <a:solidFill>
                  <a:schemeClr val="dk1"/>
                </a:solidFill>
                <a:latin typeface="NanumGothic ExtraBold"/>
                <a:ea typeface="NanumGothic ExtraBold"/>
                <a:cs typeface="NanumGothic ExtraBold"/>
                <a:sym typeface="NanumGothic ExtraBold"/>
              </a:rPr>
              <a:t>3.2.3. Multi Unit Retrieval - Optimization</a:t>
            </a:r>
            <a:endParaRPr sz="3000">
              <a:solidFill>
                <a:schemeClr val="dk1"/>
              </a:solidFill>
              <a:latin typeface="NanumGothic ExtraBold"/>
              <a:ea typeface="NanumGothic ExtraBold"/>
              <a:cs typeface="NanumGothic ExtraBold"/>
              <a:sym typeface="NanumGothic ExtraBold"/>
            </a:endParaRPr>
          </a:p>
        </p:txBody>
      </p:sp>
      <p:sp>
        <p:nvSpPr>
          <p:cNvPr id="934" name="Google Shape;934;g25c16518f6f_18_3"/>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37</a:t>
            </a:fld>
            <a:endParaRPr sz="900" b="1" i="0" u="none" strike="noStrike" cap="none">
              <a:solidFill>
                <a:srgbClr val="888888"/>
              </a:solidFill>
              <a:latin typeface="NanumGothic"/>
              <a:ea typeface="NanumGothic"/>
              <a:cs typeface="NanumGothic"/>
              <a:sym typeface="Nanum Gothic"/>
            </a:endParaRPr>
          </a:p>
        </p:txBody>
      </p:sp>
      <p:sp>
        <p:nvSpPr>
          <p:cNvPr id="935" name="Google Shape;935;g25c16518f6f_18_3"/>
          <p:cNvSpPr txBox="1"/>
          <p:nvPr/>
        </p:nvSpPr>
        <p:spPr>
          <a:xfrm>
            <a:off x="6666175" y="5164125"/>
            <a:ext cx="46032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anum Gothic"/>
              <a:buChar char="●"/>
            </a:pPr>
            <a:r>
              <a:rPr lang="ko-KR" b="1">
                <a:latin typeface="NanumGothic"/>
                <a:ea typeface="NanumGothic"/>
                <a:cs typeface="NanumGothic"/>
                <a:sym typeface="Nanum Gothic"/>
              </a:rPr>
              <a:t>no_dup</a:t>
            </a:r>
            <a:r>
              <a:rPr lang="ko-KR">
                <a:latin typeface="NanumGothic"/>
                <a:ea typeface="NanumGothic"/>
                <a:cs typeface="NanumGothic"/>
                <a:sym typeface="Nanum Gothic"/>
              </a:rPr>
              <a:t> : 중복 제거</a:t>
            </a:r>
            <a:endParaRPr>
              <a:latin typeface="NanumGothic"/>
              <a:ea typeface="NanumGothic"/>
              <a:cs typeface="NanumGothic"/>
              <a:sym typeface="Nanum Gothic"/>
            </a:endParaRPr>
          </a:p>
          <a:p>
            <a:pPr marL="457200" lvl="0" indent="-317500" algn="l" rtl="0">
              <a:spcBef>
                <a:spcPts val="0"/>
              </a:spcBef>
              <a:spcAft>
                <a:spcPts val="0"/>
              </a:spcAft>
              <a:buSzPts val="1400"/>
              <a:buFont typeface="Nanum Gothic"/>
              <a:buChar char="●"/>
            </a:pPr>
            <a:r>
              <a:rPr lang="ko-KR" b="1">
                <a:latin typeface="NanumGothic"/>
                <a:ea typeface="NanumGothic"/>
                <a:cs typeface="NanumGothic"/>
                <a:sym typeface="Nanum Gothic"/>
              </a:rPr>
              <a:t>no_subset</a:t>
            </a:r>
            <a:r>
              <a:rPr lang="ko-KR">
                <a:latin typeface="NanumGothic"/>
                <a:ea typeface="NanumGothic"/>
                <a:cs typeface="NanumGothic"/>
                <a:sym typeface="Nanum Gothic"/>
              </a:rPr>
              <a:t> : subset 제거</a:t>
            </a:r>
            <a:endParaRPr>
              <a:latin typeface="NanumGothic"/>
              <a:ea typeface="NanumGothic"/>
              <a:cs typeface="NanumGothic"/>
              <a:sym typeface="Nanum Gothic"/>
            </a:endParaRPr>
          </a:p>
        </p:txBody>
      </p:sp>
      <p:sp>
        <p:nvSpPr>
          <p:cNvPr id="936" name="Google Shape;936;g25c16518f6f_18_3"/>
          <p:cNvSpPr txBox="1"/>
          <p:nvPr/>
        </p:nvSpPr>
        <p:spPr>
          <a:xfrm>
            <a:off x="585500" y="1447750"/>
            <a:ext cx="9577800" cy="1280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SzPts val="1400"/>
              <a:buFont typeface="Nanum Gothic"/>
              <a:buChar char="●"/>
            </a:pPr>
            <a:r>
              <a:rPr lang="ko-KR" b="1">
                <a:latin typeface="NanumGothic"/>
                <a:ea typeface="NanumGothic"/>
                <a:cs typeface="NanumGothic"/>
                <a:sym typeface="Nanum Gothic"/>
              </a:rPr>
              <a:t>중복 및 Subset 제거</a:t>
            </a:r>
            <a:endParaRPr b="1">
              <a:latin typeface="NanumGothic"/>
              <a:ea typeface="NanumGothic"/>
              <a:cs typeface="NanumGothic"/>
              <a:sym typeface="Nanum Gothic"/>
            </a:endParaRPr>
          </a:p>
          <a:p>
            <a:pPr marL="914400" lvl="1" indent="-317500" algn="l" rtl="0">
              <a:lnSpc>
                <a:spcPct val="115000"/>
              </a:lnSpc>
              <a:spcBef>
                <a:spcPts val="0"/>
              </a:spcBef>
              <a:spcAft>
                <a:spcPts val="0"/>
              </a:spcAft>
              <a:buSzPts val="1400"/>
              <a:buFont typeface="Nanum Gothic"/>
              <a:buChar char="○"/>
            </a:pPr>
            <a:r>
              <a:rPr lang="ko-KR">
                <a:latin typeface="NanumGothic"/>
                <a:ea typeface="NanumGothic"/>
                <a:cs typeface="NanumGothic"/>
                <a:sym typeface="Nanum Gothic"/>
              </a:rPr>
              <a:t>k 번째 반환되는 phrase가 k 번째 이전에 등장했을 경우 최적화 가능</a:t>
            </a:r>
            <a:endParaRPr>
              <a:latin typeface="NanumGothic"/>
              <a:ea typeface="NanumGothic"/>
              <a:cs typeface="NanumGothic"/>
              <a:sym typeface="Nanum Gothic"/>
            </a:endParaRPr>
          </a:p>
          <a:p>
            <a:pPr marL="457200" lvl="0" indent="-317500" algn="l" rtl="0">
              <a:lnSpc>
                <a:spcPct val="115000"/>
              </a:lnSpc>
              <a:spcBef>
                <a:spcPts val="0"/>
              </a:spcBef>
              <a:spcAft>
                <a:spcPts val="0"/>
              </a:spcAft>
              <a:buSzPts val="1400"/>
              <a:buFont typeface="Nanum Gothic"/>
              <a:buChar char="●"/>
            </a:pPr>
            <a:r>
              <a:rPr lang="ko-KR">
                <a:solidFill>
                  <a:schemeClr val="dk1"/>
                </a:solidFill>
                <a:latin typeface="NanumGothic"/>
                <a:ea typeface="NanumGothic"/>
                <a:cs typeface="NanumGothic"/>
                <a:sym typeface="Nanum Gothic"/>
              </a:rPr>
              <a:t>최적화 이후 9개의 결과가 4개로 줄어든 것을 볼 수 있음 </a:t>
            </a:r>
            <a:r>
              <a:rPr lang="ko-KR" b="1">
                <a:solidFill>
                  <a:schemeClr val="dk1"/>
                </a:solidFill>
                <a:latin typeface="NanumGothic"/>
                <a:ea typeface="NanumGothic"/>
                <a:cs typeface="NanumGothic"/>
                <a:sym typeface="Nanum Gothic"/>
              </a:rPr>
              <a:t>→</a:t>
            </a:r>
            <a:r>
              <a:rPr lang="ko-KR">
                <a:solidFill>
                  <a:schemeClr val="dk1"/>
                </a:solidFill>
                <a:latin typeface="NanumGothic"/>
                <a:ea typeface="NanumGothic"/>
                <a:cs typeface="NanumGothic"/>
                <a:sym typeface="Nanum Gothic"/>
              </a:rPr>
              <a:t> </a:t>
            </a:r>
            <a:r>
              <a:rPr lang="ko-KR" b="1">
                <a:solidFill>
                  <a:schemeClr val="accent1"/>
                </a:solidFill>
                <a:latin typeface="NanumGothic"/>
                <a:ea typeface="NanumGothic"/>
                <a:cs typeface="NanumGothic"/>
                <a:sym typeface="Nanum Gothic"/>
              </a:rPr>
              <a:t>더 적은 # word로 더 다양한 정답을 포함</a:t>
            </a:r>
            <a:endParaRPr>
              <a:solidFill>
                <a:schemeClr val="accent1"/>
              </a:solidFill>
              <a:latin typeface="NanumGothic"/>
              <a:ea typeface="NanumGothic"/>
              <a:cs typeface="Nanum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cxnSp>
        <p:nvCxnSpPr>
          <p:cNvPr id="941" name="Google Shape;941;g25ae8c6d9d7_0_7"/>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graphicFrame>
        <p:nvGraphicFramePr>
          <p:cNvPr id="942" name="Google Shape;942;g25ae8c6d9d7_0_7"/>
          <p:cNvGraphicFramePr/>
          <p:nvPr/>
        </p:nvGraphicFramePr>
        <p:xfrm>
          <a:off x="6740125" y="2410825"/>
          <a:ext cx="4172350" cy="2377260"/>
        </p:xfrm>
        <a:graphic>
          <a:graphicData uri="http://schemas.openxmlformats.org/drawingml/2006/table">
            <a:tbl>
              <a:tblPr>
                <a:noFill/>
                <a:tableStyleId>{D5E03392-2553-4DD0-B48D-DFA86EE30FC2}</a:tableStyleId>
              </a:tblPr>
              <a:tblGrid>
                <a:gridCol w="2086175">
                  <a:extLst>
                    <a:ext uri="{9D8B030D-6E8A-4147-A177-3AD203B41FA5}">
                      <a16:colId xmlns:a16="http://schemas.microsoft.com/office/drawing/2014/main" val="20000"/>
                    </a:ext>
                  </a:extLst>
                </a:gridCol>
                <a:gridCol w="2086175">
                  <a:extLst>
                    <a:ext uri="{9D8B030D-6E8A-4147-A177-3AD203B41FA5}">
                      <a16:colId xmlns:a16="http://schemas.microsoft.com/office/drawing/2014/main" val="20001"/>
                    </a:ext>
                  </a:extLst>
                </a:gridCol>
              </a:tblGrid>
              <a:tr h="393925">
                <a:tc>
                  <a:txBody>
                    <a:bodyPr/>
                    <a:lstStyle/>
                    <a:p>
                      <a:pPr marL="0" lvl="0" indent="0" algn="l" rtl="0">
                        <a:spcBef>
                          <a:spcPts val="0"/>
                        </a:spcBef>
                        <a:spcAft>
                          <a:spcPts val="0"/>
                        </a:spcAft>
                        <a:buNone/>
                      </a:pPr>
                      <a:endParaRPr b="1">
                        <a:solidFill>
                          <a:schemeClr val="dk1"/>
                        </a:solidFill>
                        <a:latin typeface="NanumGothic"/>
                        <a:ea typeface="NanumGothic"/>
                        <a:cs typeface="NanumGothic"/>
                        <a:sym typeface="Nanum Gothic"/>
                      </a:endParaRPr>
                    </a:p>
                  </a:txBody>
                  <a:tcPr marL="91425" marR="91425" marT="91425" marB="91425" anchor="ctr">
                    <a:solidFill>
                      <a:srgbClr val="C8EAFF"/>
                    </a:solidFill>
                  </a:tcPr>
                </a:tc>
                <a:tc>
                  <a:txBody>
                    <a:bodyPr/>
                    <a:lstStyle/>
                    <a:p>
                      <a:pPr marL="0" lvl="0" indent="0" algn="ctr" rtl="0">
                        <a:spcBef>
                          <a:spcPts val="0"/>
                        </a:spcBef>
                        <a:spcAft>
                          <a:spcPts val="0"/>
                        </a:spcAft>
                        <a:buNone/>
                      </a:pPr>
                      <a:r>
                        <a:rPr lang="ko-KR" b="1">
                          <a:solidFill>
                            <a:schemeClr val="dk1"/>
                          </a:solidFill>
                          <a:latin typeface="NanumGothic"/>
                          <a:ea typeface="NanumGothic"/>
                          <a:cs typeface="NanumGothic"/>
                          <a:sym typeface="Nanum Gothic"/>
                        </a:rPr>
                        <a:t>mAR</a:t>
                      </a:r>
                      <a:endParaRPr b="1">
                        <a:solidFill>
                          <a:schemeClr val="dk1"/>
                        </a:solidFill>
                        <a:latin typeface="NanumGothic"/>
                        <a:ea typeface="NanumGothic"/>
                        <a:cs typeface="NanumGothic"/>
                        <a:sym typeface="Nanum Gothic"/>
                      </a:endParaRPr>
                    </a:p>
                  </a:txBody>
                  <a:tcPr marL="91425" marR="91425" marT="91425" marB="91425" anchor="ctr">
                    <a:solidFill>
                      <a:srgbClr val="C8EAFF"/>
                    </a:solidFill>
                  </a:tcPr>
                </a:tc>
                <a:extLst>
                  <a:ext uri="{0D108BD9-81ED-4DB2-BD59-A6C34878D82A}">
                    <a16:rowId xmlns:a16="http://schemas.microsoft.com/office/drawing/2014/main" val="10000"/>
                  </a:ext>
                </a:extLst>
              </a:tr>
              <a:tr h="393925">
                <a:tc>
                  <a:txBody>
                    <a:bodyPr/>
                    <a:lstStyle/>
                    <a:p>
                      <a:pPr marL="0" lvl="0" indent="0" algn="l" rtl="0">
                        <a:spcBef>
                          <a:spcPts val="0"/>
                        </a:spcBef>
                        <a:spcAft>
                          <a:spcPts val="0"/>
                        </a:spcAft>
                        <a:buClr>
                          <a:schemeClr val="dk1"/>
                        </a:buClr>
                        <a:buSzPts val="1100"/>
                        <a:buFont typeface="Arial"/>
                        <a:buNone/>
                      </a:pPr>
                      <a:r>
                        <a:rPr lang="ko-KR" b="1">
                          <a:solidFill>
                            <a:schemeClr val="dk1"/>
                          </a:solidFill>
                          <a:latin typeface="NanumGothic"/>
                          <a:ea typeface="NanumGothic"/>
                          <a:cs typeface="NanumGothic"/>
                          <a:sym typeface="Nanum Gothic"/>
                        </a:rPr>
                        <a:t>static</a:t>
                      </a:r>
                      <a:endParaRPr b="1">
                        <a:solidFill>
                          <a:schemeClr val="dk1"/>
                        </a:solidFill>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0.6450</a:t>
                      </a:r>
                      <a:endParaRPr>
                        <a:solidFill>
                          <a:schemeClr val="dk1"/>
                        </a:solidFill>
                        <a:latin typeface="NanumGothic"/>
                        <a:ea typeface="NanumGothic"/>
                        <a:cs typeface="NanumGothic"/>
                        <a:sym typeface="Nanum Gothic"/>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3925">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static + Opt</a:t>
                      </a:r>
                      <a:endParaRPr b="1">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0.6505</a:t>
                      </a:r>
                      <a:endParaRPr>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3925">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dynamic</a:t>
                      </a:r>
                      <a:endParaRPr b="1">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0.6564</a:t>
                      </a:r>
                      <a:endParaRPr>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93925">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static + Opt + Dual</a:t>
                      </a:r>
                      <a:endParaRPr b="1">
                        <a:solidFill>
                          <a:schemeClr val="dk1"/>
                        </a:solidFill>
                        <a:latin typeface="NanumGothic"/>
                        <a:ea typeface="NanumGothic"/>
                        <a:cs typeface="NanumGothic"/>
                        <a:sym typeface="Nanum Gothic"/>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a:solidFill>
                            <a:schemeClr val="dk1"/>
                          </a:solidFill>
                          <a:latin typeface="NanumGothic"/>
                          <a:ea typeface="NanumGothic"/>
                          <a:cs typeface="NanumGothic"/>
                          <a:sym typeface="Nanum Gothic"/>
                        </a:rPr>
                        <a:t>0.6583</a:t>
                      </a:r>
                      <a:endParaRPr>
                        <a:solidFill>
                          <a:schemeClr val="dk1"/>
                        </a:solidFill>
                        <a:latin typeface="NanumGothic"/>
                        <a:ea typeface="NanumGothic"/>
                        <a:cs typeface="NanumGothic"/>
                        <a:sym typeface="Nanum Gothic"/>
                      </a:endParaRPr>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3925">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dynamic + Opt</a:t>
                      </a:r>
                      <a:endParaRPr b="1">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8EAFF"/>
                    </a:solidFill>
                  </a:tcPr>
                </a:tc>
                <a:tc>
                  <a:txBody>
                    <a:bodyPr/>
                    <a:lstStyle/>
                    <a:p>
                      <a:pPr marL="0" lvl="0" indent="0" algn="l" rtl="0">
                        <a:spcBef>
                          <a:spcPts val="0"/>
                        </a:spcBef>
                        <a:spcAft>
                          <a:spcPts val="0"/>
                        </a:spcAft>
                        <a:buNone/>
                      </a:pPr>
                      <a:r>
                        <a:rPr lang="ko-KR" b="1">
                          <a:solidFill>
                            <a:schemeClr val="dk1"/>
                          </a:solidFill>
                          <a:latin typeface="NanumGothic"/>
                          <a:ea typeface="NanumGothic"/>
                          <a:cs typeface="NanumGothic"/>
                          <a:sym typeface="Nanum Gothic"/>
                        </a:rPr>
                        <a:t>0.6609</a:t>
                      </a:r>
                      <a:endParaRPr b="1">
                        <a:solidFill>
                          <a:schemeClr val="dk1"/>
                        </a:solidFill>
                        <a:latin typeface="NanumGothic"/>
                        <a:ea typeface="NanumGothic"/>
                        <a:cs typeface="NanumGothic"/>
                        <a:sym typeface="Nanum Gothic"/>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43" name="Google Shape;943;g25ae8c6d9d7_0_7"/>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944" name="Google Shape;944;g25ae8c6d9d7_0_7"/>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38</a:t>
            </a:fld>
            <a:endParaRPr sz="900" b="1" i="0" u="none" strike="noStrike" cap="none">
              <a:solidFill>
                <a:srgbClr val="888888"/>
              </a:solidFill>
              <a:latin typeface="NanumGothic"/>
              <a:ea typeface="NanumGothic"/>
              <a:cs typeface="NanumGothic"/>
              <a:sym typeface="Nanum Gothic"/>
            </a:endParaRPr>
          </a:p>
        </p:txBody>
      </p:sp>
      <p:sp>
        <p:nvSpPr>
          <p:cNvPr id="945" name="Google Shape;945;g25ae8c6d9d7_0_7"/>
          <p:cNvSpPr txBox="1"/>
          <p:nvPr/>
        </p:nvSpPr>
        <p:spPr>
          <a:xfrm>
            <a:off x="294924" y="272300"/>
            <a:ext cx="26742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3.2. Multi Unit Retrieval - Result</a:t>
            </a:r>
            <a:endParaRPr sz="1100" b="1" i="0" u="none" strike="noStrike" cap="none">
              <a:solidFill>
                <a:schemeClr val="dk1"/>
              </a:solidFill>
              <a:latin typeface="NanumGothic"/>
              <a:ea typeface="NanumGothic"/>
              <a:cs typeface="NanumGothic"/>
              <a:sym typeface="Nanum Gothic"/>
            </a:endParaRPr>
          </a:p>
        </p:txBody>
      </p:sp>
      <p:sp>
        <p:nvSpPr>
          <p:cNvPr id="946" name="Google Shape;946;g25ae8c6d9d7_0_7"/>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1100"/>
              <a:buFont typeface="Arial"/>
              <a:buNone/>
            </a:pPr>
            <a:r>
              <a:rPr lang="ko-KR" sz="3000">
                <a:solidFill>
                  <a:schemeClr val="dk1"/>
                </a:solidFill>
                <a:latin typeface="NanumGothic ExtraBold"/>
                <a:ea typeface="NanumGothic ExtraBold"/>
                <a:cs typeface="NanumGothic ExtraBold"/>
                <a:sym typeface="NanumGothic ExtraBold"/>
              </a:rPr>
              <a:t>3.2.4. Multi Unit Retrieval : Result </a:t>
            </a:r>
            <a:endParaRPr sz="3000" i="0" u="none" strike="noStrike" cap="none">
              <a:solidFill>
                <a:srgbClr val="000000"/>
              </a:solidFill>
              <a:latin typeface="NanumGothic ExtraBold"/>
              <a:ea typeface="NanumGothic ExtraBold"/>
              <a:cs typeface="NanumGothic ExtraBold"/>
              <a:sym typeface="NanumGothic ExtraBold"/>
            </a:endParaRPr>
          </a:p>
        </p:txBody>
      </p:sp>
      <p:pic>
        <p:nvPicPr>
          <p:cNvPr id="947" name="Google Shape;947;g25ae8c6d9d7_0_7"/>
          <p:cNvPicPr preferRelativeResize="0"/>
          <p:nvPr/>
        </p:nvPicPr>
        <p:blipFill rotWithShape="1">
          <a:blip r:embed="rId3">
            <a:alphaModFix/>
          </a:blip>
          <a:srcRect/>
          <a:stretch/>
        </p:blipFill>
        <p:spPr>
          <a:xfrm>
            <a:off x="110875" y="6561140"/>
            <a:ext cx="1166079" cy="170646"/>
          </a:xfrm>
          <a:prstGeom prst="rect">
            <a:avLst/>
          </a:prstGeom>
          <a:noFill/>
          <a:ln>
            <a:noFill/>
          </a:ln>
        </p:spPr>
      </p:pic>
      <p:pic>
        <p:nvPicPr>
          <p:cNvPr id="948" name="Google Shape;948;g25ae8c6d9d7_0_7"/>
          <p:cNvPicPr preferRelativeResize="0"/>
          <p:nvPr/>
        </p:nvPicPr>
        <p:blipFill>
          <a:blip r:embed="rId4">
            <a:alphaModFix/>
          </a:blip>
          <a:stretch>
            <a:fillRect/>
          </a:stretch>
        </p:blipFill>
        <p:spPr>
          <a:xfrm>
            <a:off x="908175" y="2106700"/>
            <a:ext cx="5290428" cy="3828600"/>
          </a:xfrm>
          <a:prstGeom prst="rect">
            <a:avLst/>
          </a:prstGeom>
          <a:noFill/>
          <a:ln>
            <a:noFill/>
          </a:ln>
        </p:spPr>
      </p:pic>
      <p:sp>
        <p:nvSpPr>
          <p:cNvPr id="949" name="Google Shape;949;g25ae8c6d9d7_0_7"/>
          <p:cNvSpPr txBox="1"/>
          <p:nvPr/>
        </p:nvSpPr>
        <p:spPr>
          <a:xfrm>
            <a:off x="6670125" y="5091100"/>
            <a:ext cx="46032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anum Gothic"/>
              <a:buChar char="●"/>
            </a:pPr>
            <a:r>
              <a:rPr lang="ko-KR" b="1">
                <a:latin typeface="NanumGothic"/>
                <a:ea typeface="NanumGothic"/>
                <a:cs typeface="NanumGothic"/>
                <a:sym typeface="Nanum Gothic"/>
              </a:rPr>
              <a:t>Opt</a:t>
            </a:r>
            <a:r>
              <a:rPr lang="ko-KR">
                <a:latin typeface="NanumGothic"/>
                <a:ea typeface="NanumGothic"/>
                <a:cs typeface="NanumGothic"/>
                <a:sym typeface="Nanum Gothic"/>
              </a:rPr>
              <a:t> : 최적화(중복제거, subset 제거) 적용</a:t>
            </a:r>
            <a:endParaRPr>
              <a:latin typeface="NanumGothic"/>
              <a:ea typeface="NanumGothic"/>
              <a:cs typeface="NanumGothic"/>
              <a:sym typeface="Nanum Gothic"/>
            </a:endParaRPr>
          </a:p>
          <a:p>
            <a:pPr marL="457200" lvl="0" indent="-317500" algn="l" rtl="0">
              <a:spcBef>
                <a:spcPts val="0"/>
              </a:spcBef>
              <a:spcAft>
                <a:spcPts val="0"/>
              </a:spcAft>
              <a:buSzPts val="1400"/>
              <a:buFont typeface="Nanum Gothic"/>
              <a:buChar char="●"/>
            </a:pPr>
            <a:r>
              <a:rPr lang="ko-KR" b="1">
                <a:latin typeface="NanumGothic"/>
                <a:ea typeface="NanumGothic"/>
                <a:cs typeface="NanumGothic"/>
                <a:sym typeface="Nanum Gothic"/>
              </a:rPr>
              <a:t>Dual</a:t>
            </a:r>
            <a:r>
              <a:rPr lang="ko-KR">
                <a:latin typeface="NanumGothic"/>
                <a:ea typeface="NanumGothic"/>
                <a:cs typeface="NanumGothic"/>
                <a:sym typeface="Nanum Gothic"/>
              </a:rPr>
              <a:t> : Dual query encoder 적용</a:t>
            </a:r>
            <a:endParaRPr>
              <a:latin typeface="NanumGothic"/>
              <a:ea typeface="NanumGothic"/>
              <a:cs typeface="NanumGothic"/>
              <a:sym typeface="Nanum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8EAFF"/>
        </a:solidFill>
        <a:effectLst/>
      </p:bgPr>
    </p:bg>
    <p:spTree>
      <p:nvGrpSpPr>
        <p:cNvPr id="1" name="Shape 953"/>
        <p:cNvGrpSpPr/>
        <p:nvPr/>
      </p:nvGrpSpPr>
      <p:grpSpPr>
        <a:xfrm>
          <a:off x="0" y="0"/>
          <a:ext cx="0" cy="0"/>
          <a:chOff x="0" y="0"/>
          <a:chExt cx="0" cy="0"/>
        </a:xfrm>
      </p:grpSpPr>
      <p:sp>
        <p:nvSpPr>
          <p:cNvPr id="954" name="Google Shape;954;g25ac1a266b9_7_28"/>
          <p:cNvSpPr txBox="1"/>
          <p:nvPr/>
        </p:nvSpPr>
        <p:spPr>
          <a:xfrm>
            <a:off x="278875" y="416700"/>
            <a:ext cx="89283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ko-KR" sz="5000">
                <a:solidFill>
                  <a:schemeClr val="dk1"/>
                </a:solidFill>
                <a:latin typeface="NanumGothic ExtraBold"/>
                <a:ea typeface="NanumGothic ExtraBold"/>
                <a:cs typeface="NanumGothic ExtraBold"/>
                <a:sym typeface="NanumGothic ExtraBold"/>
              </a:rPr>
              <a:t>4. Conclusion</a:t>
            </a:r>
            <a:endParaRPr sz="5000" i="0" u="none" strike="noStrike" cap="none">
              <a:solidFill>
                <a:schemeClr val="dk1"/>
              </a:solidFill>
              <a:latin typeface="NanumGothic ExtraBold"/>
              <a:ea typeface="NanumGothic ExtraBold"/>
              <a:cs typeface="NanumGothic ExtraBold"/>
              <a:sym typeface="NanumGothic ExtraBold"/>
            </a:endParaRPr>
          </a:p>
        </p:txBody>
      </p:sp>
      <p:cxnSp>
        <p:nvCxnSpPr>
          <p:cNvPr id="955" name="Google Shape;955;g25ac1a266b9_7_28"/>
          <p:cNvCxnSpPr/>
          <p:nvPr/>
        </p:nvCxnSpPr>
        <p:spPr>
          <a:xfrm>
            <a:off x="371475" y="3436686"/>
            <a:ext cx="11449200" cy="0"/>
          </a:xfrm>
          <a:prstGeom prst="straightConnector1">
            <a:avLst/>
          </a:prstGeom>
          <a:noFill/>
          <a:ln w="9525" cap="flat" cmpd="sng">
            <a:solidFill>
              <a:srgbClr val="7F7F7F"/>
            </a:solidFill>
            <a:prstDash val="solid"/>
            <a:miter lim="800000"/>
            <a:headEnd type="none" w="sm" len="sm"/>
            <a:tailEnd type="none" w="sm" len="sm"/>
          </a:ln>
        </p:spPr>
      </p:cxnSp>
      <p:sp>
        <p:nvSpPr>
          <p:cNvPr id="956" name="Google Shape;956;g25ac1a266b9_7_28"/>
          <p:cNvSpPr txBox="1"/>
          <p:nvPr/>
        </p:nvSpPr>
        <p:spPr>
          <a:xfrm>
            <a:off x="289380" y="3525800"/>
            <a:ext cx="4426500" cy="1046700"/>
          </a:xfrm>
          <a:prstGeom prst="rect">
            <a:avLst/>
          </a:prstGeom>
          <a:noFill/>
          <a:ln>
            <a:noFill/>
          </a:ln>
        </p:spPr>
        <p:txBody>
          <a:bodyPr spcFirstLastPara="1" wrap="square" lIns="91425" tIns="45700" rIns="91425" bIns="45700" anchor="t" anchorCtr="0">
            <a:spAutoFit/>
          </a:bodyPr>
          <a:lstStyle/>
          <a:p>
            <a:pPr marL="0" marR="0" lvl="0" indent="0" algn="l" rtl="0">
              <a:lnSpc>
                <a:spcPct val="143750"/>
              </a:lnSpc>
              <a:spcBef>
                <a:spcPts val="0"/>
              </a:spcBef>
              <a:spcAft>
                <a:spcPts val="0"/>
              </a:spcAft>
              <a:buClr>
                <a:srgbClr val="000000"/>
              </a:buClr>
              <a:buSzPts val="1600"/>
              <a:buFont typeface="Arial"/>
              <a:buNone/>
            </a:pPr>
            <a:r>
              <a:rPr lang="ko-KR" sz="1600" b="1">
                <a:solidFill>
                  <a:schemeClr val="dk1"/>
                </a:solidFill>
                <a:latin typeface="NanumGothic"/>
                <a:ea typeface="NanumGothic"/>
                <a:cs typeface="NanumGothic"/>
                <a:sym typeface="Nanum Gothic"/>
              </a:rPr>
              <a:t>Result</a:t>
            </a:r>
            <a:endParaRPr sz="1600" b="1">
              <a:solidFill>
                <a:schemeClr val="dk1"/>
              </a:solidFill>
              <a:latin typeface="NanumGothic"/>
              <a:ea typeface="NanumGothic"/>
              <a:cs typeface="NanumGothic"/>
              <a:sym typeface="Nanum Gothic"/>
            </a:endParaRPr>
          </a:p>
          <a:p>
            <a:pPr marL="0" marR="0" lvl="0" indent="0" algn="l" rtl="0">
              <a:lnSpc>
                <a:spcPct val="143750"/>
              </a:lnSpc>
              <a:spcBef>
                <a:spcPts val="0"/>
              </a:spcBef>
              <a:spcAft>
                <a:spcPts val="0"/>
              </a:spcAft>
              <a:buClr>
                <a:srgbClr val="000000"/>
              </a:buClr>
              <a:buSzPts val="1600"/>
              <a:buFont typeface="Arial"/>
              <a:buNone/>
            </a:pPr>
            <a:r>
              <a:rPr lang="ko-KR" sz="1600" b="1">
                <a:solidFill>
                  <a:schemeClr val="dk1"/>
                </a:solidFill>
                <a:latin typeface="NanumGothic"/>
                <a:ea typeface="NanumGothic"/>
                <a:cs typeface="NanumGothic"/>
                <a:sym typeface="Nanum Gothic"/>
              </a:rPr>
              <a:t>의의 및 한계</a:t>
            </a:r>
            <a:endParaRPr sz="1600" b="1">
              <a:solidFill>
                <a:schemeClr val="dk1"/>
              </a:solidFill>
              <a:latin typeface="NanumGothic"/>
              <a:ea typeface="NanumGothic"/>
              <a:cs typeface="NanumGothic"/>
              <a:sym typeface="Nanum Gothic"/>
            </a:endParaRPr>
          </a:p>
          <a:p>
            <a:pPr marL="0" marR="0" lvl="0" indent="0" algn="l" rtl="0">
              <a:lnSpc>
                <a:spcPct val="143750"/>
              </a:lnSpc>
              <a:spcBef>
                <a:spcPts val="0"/>
              </a:spcBef>
              <a:spcAft>
                <a:spcPts val="0"/>
              </a:spcAft>
              <a:buClr>
                <a:srgbClr val="000000"/>
              </a:buClr>
              <a:buSzPts val="1600"/>
              <a:buFont typeface="Arial"/>
              <a:buNone/>
            </a:pPr>
            <a:r>
              <a:rPr lang="ko-KR" sz="1600" b="1">
                <a:solidFill>
                  <a:schemeClr val="dk1"/>
                </a:solidFill>
                <a:latin typeface="NanumGothic"/>
                <a:ea typeface="NanumGothic"/>
                <a:cs typeface="NanumGothic"/>
                <a:sym typeface="Nanum Gothic"/>
              </a:rPr>
              <a:t>추후 발전 계획</a:t>
            </a:r>
            <a:endParaRPr sz="1600" b="1">
              <a:solidFill>
                <a:schemeClr val="dk1"/>
              </a:solidFill>
              <a:latin typeface="NanumGothic"/>
              <a:ea typeface="NanumGothic"/>
              <a:cs typeface="NanumGothic"/>
              <a:sym typeface="Nanum Gothic"/>
            </a:endParaRPr>
          </a:p>
        </p:txBody>
      </p:sp>
      <p:pic>
        <p:nvPicPr>
          <p:cNvPr id="957" name="Google Shape;957;g25ac1a266b9_7_28"/>
          <p:cNvPicPr preferRelativeResize="0"/>
          <p:nvPr/>
        </p:nvPicPr>
        <p:blipFill rotWithShape="1">
          <a:blip r:embed="rId3">
            <a:alphaModFix/>
          </a:blip>
          <a:srcRect/>
          <a:stretch/>
        </p:blipFill>
        <p:spPr>
          <a:xfrm>
            <a:off x="371475" y="6435090"/>
            <a:ext cx="1166079" cy="170646"/>
          </a:xfrm>
          <a:prstGeom prst="rect">
            <a:avLst/>
          </a:prstGeom>
          <a:noFill/>
          <a:ln>
            <a:noFill/>
          </a:ln>
        </p:spPr>
      </p:pic>
      <p:cxnSp>
        <p:nvCxnSpPr>
          <p:cNvPr id="958" name="Google Shape;958;g25ac1a266b9_7_28"/>
          <p:cNvCxnSpPr/>
          <p:nvPr/>
        </p:nvCxnSpPr>
        <p:spPr>
          <a:xfrm>
            <a:off x="371475" y="260350"/>
            <a:ext cx="11449200" cy="0"/>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5ac1a266b9_7_0"/>
          <p:cNvSpPr/>
          <p:nvPr/>
        </p:nvSpPr>
        <p:spPr>
          <a:xfrm>
            <a:off x="6366925" y="2500075"/>
            <a:ext cx="2009400" cy="2041500"/>
          </a:xfrm>
          <a:prstGeom prst="roundRect">
            <a:avLst>
              <a:gd name="adj" fmla="val 16667"/>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g25ac1a266b9_7_0"/>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1.1. 문제 정의 &amp; 주제 제안 </a:t>
            </a:r>
            <a:endParaRPr sz="1100" b="1" i="0" u="none" strike="noStrike" cap="none">
              <a:solidFill>
                <a:schemeClr val="dk1"/>
              </a:solidFill>
              <a:latin typeface="NanumGothic"/>
              <a:ea typeface="NanumGothic"/>
              <a:cs typeface="NanumGothic"/>
              <a:sym typeface="Nanum Gothic"/>
            </a:endParaRPr>
          </a:p>
        </p:txBody>
      </p:sp>
      <p:pic>
        <p:nvPicPr>
          <p:cNvPr id="200" name="Google Shape;200;g25ac1a266b9_7_0"/>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201" name="Google Shape;201;g25ac1a266b9_7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202" name="Google Shape;202;g25ac1a266b9_7_0"/>
          <p:cNvSpPr txBox="1"/>
          <p:nvPr/>
        </p:nvSpPr>
        <p:spPr>
          <a:xfrm>
            <a:off x="1312550" y="1908800"/>
            <a:ext cx="843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p:txBody>
      </p:sp>
      <p:sp>
        <p:nvSpPr>
          <p:cNvPr id="203" name="Google Shape;203;g25ac1a266b9_7_0"/>
          <p:cNvSpPr txBox="1"/>
          <p:nvPr/>
        </p:nvSpPr>
        <p:spPr>
          <a:xfrm>
            <a:off x="1379475" y="5230300"/>
            <a:ext cx="9433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KR">
                <a:latin typeface="NanumGothic"/>
                <a:ea typeface="NanumGothic"/>
                <a:cs typeface="NanumGothic"/>
                <a:sym typeface="Nanum Gothic"/>
              </a:rPr>
              <a:t>ODQA(</a:t>
            </a:r>
            <a:r>
              <a:rPr lang="ko-KR">
                <a:solidFill>
                  <a:schemeClr val="dk1"/>
                </a:solidFill>
                <a:latin typeface="NanumGothic"/>
                <a:ea typeface="NanumGothic"/>
                <a:cs typeface="NanumGothic"/>
                <a:sym typeface="Nanum Gothic"/>
              </a:rPr>
              <a:t>Open-domain Question Answering)</a:t>
            </a:r>
            <a:endParaRPr>
              <a:latin typeface="NanumGothic"/>
              <a:ea typeface="NanumGothic"/>
              <a:cs typeface="NanumGothic"/>
              <a:sym typeface="Nanum Gothic"/>
            </a:endParaRPr>
          </a:p>
          <a:p>
            <a:pPr marL="0" lvl="0" indent="0" algn="l" rtl="0">
              <a:spcBef>
                <a:spcPts val="0"/>
              </a:spcBef>
              <a:spcAft>
                <a:spcPts val="0"/>
              </a:spcAft>
              <a:buNone/>
            </a:pPr>
            <a:r>
              <a:rPr lang="ko-KR">
                <a:latin typeface="NanumGothic"/>
                <a:ea typeface="NanumGothic"/>
                <a:cs typeface="NanumGothic"/>
                <a:sym typeface="Nanum Gothic"/>
              </a:rPr>
              <a:t>질의가 주어지면 주어진 질의에 답할 수 있는 문장들을 Retriever가 지식 베이스로부터 찾아 근거 문서를 구성하고, 구성된 근거 문서(source document)를 기반으로 Reader가 답변하는 시스템</a:t>
            </a:r>
            <a:endParaRPr>
              <a:latin typeface="NanumGothic"/>
              <a:ea typeface="NanumGothic"/>
              <a:cs typeface="NanumGothic"/>
              <a:sym typeface="Nanum Gothic"/>
            </a:endParaRPr>
          </a:p>
        </p:txBody>
      </p:sp>
      <p:pic>
        <p:nvPicPr>
          <p:cNvPr id="204" name="Google Shape;204;g25ac1a266b9_7_0"/>
          <p:cNvPicPr preferRelativeResize="0"/>
          <p:nvPr/>
        </p:nvPicPr>
        <p:blipFill rotWithShape="1">
          <a:blip r:embed="rId4">
            <a:alphaModFix/>
          </a:blip>
          <a:srcRect l="54747" b="5508"/>
          <a:stretch/>
        </p:blipFill>
        <p:spPr>
          <a:xfrm>
            <a:off x="1489502" y="2290713"/>
            <a:ext cx="1569074" cy="1943099"/>
          </a:xfrm>
          <a:prstGeom prst="rect">
            <a:avLst/>
          </a:prstGeom>
          <a:noFill/>
          <a:ln>
            <a:noFill/>
          </a:ln>
        </p:spPr>
      </p:pic>
      <p:sp>
        <p:nvSpPr>
          <p:cNvPr id="205" name="Google Shape;205;g25ac1a266b9_7_0"/>
          <p:cNvSpPr/>
          <p:nvPr/>
        </p:nvSpPr>
        <p:spPr>
          <a:xfrm>
            <a:off x="3879938" y="2865813"/>
            <a:ext cx="1741800" cy="12120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Retriever</a:t>
            </a:r>
            <a:endParaRPr sz="1800" b="1">
              <a:latin typeface="NanumGothic"/>
              <a:ea typeface="NanumGothic"/>
              <a:cs typeface="NanumGothic"/>
              <a:sym typeface="Nanum Gothic"/>
            </a:endParaRPr>
          </a:p>
        </p:txBody>
      </p:sp>
      <p:sp>
        <p:nvSpPr>
          <p:cNvPr id="206" name="Google Shape;206;g25ac1a266b9_7_0"/>
          <p:cNvSpPr/>
          <p:nvPr/>
        </p:nvSpPr>
        <p:spPr>
          <a:xfrm>
            <a:off x="9137801" y="2865813"/>
            <a:ext cx="1741800" cy="12120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Reader</a:t>
            </a:r>
            <a:endParaRPr sz="1800" b="1">
              <a:latin typeface="NanumGothic"/>
              <a:ea typeface="NanumGothic"/>
              <a:cs typeface="NanumGothic"/>
              <a:sym typeface="Nanum Gothic"/>
            </a:endParaRPr>
          </a:p>
        </p:txBody>
      </p:sp>
      <p:sp>
        <p:nvSpPr>
          <p:cNvPr id="207" name="Google Shape;207;g25ac1a266b9_7_0"/>
          <p:cNvSpPr txBox="1"/>
          <p:nvPr/>
        </p:nvSpPr>
        <p:spPr>
          <a:xfrm>
            <a:off x="4074488" y="1923138"/>
            <a:ext cx="1352700" cy="431100"/>
          </a:xfrm>
          <a:prstGeom prst="rect">
            <a:avLst/>
          </a:prstGeom>
          <a:solidFill>
            <a:srgbClr val="C8E9FE"/>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Question</a:t>
            </a:r>
            <a:endParaRPr sz="1600" b="1">
              <a:latin typeface="NanumGothic"/>
              <a:ea typeface="NanumGothic"/>
              <a:cs typeface="NanumGothic"/>
              <a:sym typeface="Nanum Gothic"/>
            </a:endParaRPr>
          </a:p>
        </p:txBody>
      </p:sp>
      <p:sp>
        <p:nvSpPr>
          <p:cNvPr id="208" name="Google Shape;208;g25ac1a266b9_7_0"/>
          <p:cNvSpPr txBox="1"/>
          <p:nvPr/>
        </p:nvSpPr>
        <p:spPr>
          <a:xfrm>
            <a:off x="9332350" y="4573313"/>
            <a:ext cx="1352700" cy="431100"/>
          </a:xfrm>
          <a:prstGeom prst="rect">
            <a:avLst/>
          </a:prstGeom>
          <a:solidFill>
            <a:srgbClr val="C8EA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Answer</a:t>
            </a:r>
            <a:endParaRPr sz="1600" b="1">
              <a:latin typeface="NanumGothic"/>
              <a:ea typeface="NanumGothic"/>
              <a:cs typeface="NanumGothic"/>
              <a:sym typeface="Nanum Gothic"/>
            </a:endParaRPr>
          </a:p>
        </p:txBody>
      </p:sp>
      <p:cxnSp>
        <p:nvCxnSpPr>
          <p:cNvPr id="209" name="Google Shape;209;g25ac1a266b9_7_0"/>
          <p:cNvCxnSpPr>
            <a:stCxn id="207" idx="2"/>
            <a:endCxn id="205" idx="0"/>
          </p:cNvCxnSpPr>
          <p:nvPr/>
        </p:nvCxnSpPr>
        <p:spPr>
          <a:xfrm>
            <a:off x="4750838" y="2354238"/>
            <a:ext cx="0" cy="511500"/>
          </a:xfrm>
          <a:prstGeom prst="straightConnector1">
            <a:avLst/>
          </a:prstGeom>
          <a:noFill/>
          <a:ln w="28575" cap="flat" cmpd="sng">
            <a:solidFill>
              <a:schemeClr val="dk1"/>
            </a:solidFill>
            <a:prstDash val="solid"/>
            <a:round/>
            <a:headEnd type="none" w="med" len="med"/>
            <a:tailEnd type="triangle" w="med" len="med"/>
          </a:ln>
        </p:spPr>
      </p:cxnSp>
      <p:cxnSp>
        <p:nvCxnSpPr>
          <p:cNvPr id="210" name="Google Shape;210;g25ac1a266b9_7_0"/>
          <p:cNvCxnSpPr/>
          <p:nvPr/>
        </p:nvCxnSpPr>
        <p:spPr>
          <a:xfrm rot="10800000" flipH="1">
            <a:off x="2782600" y="3512538"/>
            <a:ext cx="1103100" cy="13800"/>
          </a:xfrm>
          <a:prstGeom prst="straightConnector1">
            <a:avLst/>
          </a:prstGeom>
          <a:noFill/>
          <a:ln w="28575" cap="flat" cmpd="sng">
            <a:solidFill>
              <a:schemeClr val="dk1"/>
            </a:solidFill>
            <a:prstDash val="solid"/>
            <a:round/>
            <a:headEnd type="none" w="med" len="med"/>
            <a:tailEnd type="triangle" w="med" len="med"/>
          </a:ln>
        </p:spPr>
      </p:cxnSp>
      <p:cxnSp>
        <p:nvCxnSpPr>
          <p:cNvPr id="211" name="Google Shape;211;g25ac1a266b9_7_0"/>
          <p:cNvCxnSpPr/>
          <p:nvPr/>
        </p:nvCxnSpPr>
        <p:spPr>
          <a:xfrm>
            <a:off x="10008688" y="4077813"/>
            <a:ext cx="0" cy="511500"/>
          </a:xfrm>
          <a:prstGeom prst="straightConnector1">
            <a:avLst/>
          </a:prstGeom>
          <a:noFill/>
          <a:ln w="28575" cap="flat" cmpd="sng">
            <a:solidFill>
              <a:schemeClr val="dk1"/>
            </a:solidFill>
            <a:prstDash val="solid"/>
            <a:round/>
            <a:headEnd type="none" w="med" len="med"/>
            <a:tailEnd type="triangle" w="med" len="med"/>
          </a:ln>
        </p:spPr>
      </p:cxnSp>
      <p:cxnSp>
        <p:nvCxnSpPr>
          <p:cNvPr id="212" name="Google Shape;212;g25ac1a266b9_7_0"/>
          <p:cNvCxnSpPr/>
          <p:nvPr/>
        </p:nvCxnSpPr>
        <p:spPr>
          <a:xfrm>
            <a:off x="8056113" y="3512438"/>
            <a:ext cx="1096200" cy="0"/>
          </a:xfrm>
          <a:prstGeom prst="straightConnector1">
            <a:avLst/>
          </a:prstGeom>
          <a:noFill/>
          <a:ln w="28575" cap="flat" cmpd="sng">
            <a:solidFill>
              <a:schemeClr val="dk1"/>
            </a:solidFill>
            <a:prstDash val="solid"/>
            <a:round/>
            <a:headEnd type="none" w="med" len="med"/>
            <a:tailEnd type="triangle" w="med" len="med"/>
          </a:ln>
        </p:spPr>
      </p:cxnSp>
      <p:cxnSp>
        <p:nvCxnSpPr>
          <p:cNvPr id="213" name="Google Shape;213;g25ac1a266b9_7_0"/>
          <p:cNvCxnSpPr/>
          <p:nvPr/>
        </p:nvCxnSpPr>
        <p:spPr>
          <a:xfrm>
            <a:off x="5621738" y="3512438"/>
            <a:ext cx="1096200" cy="0"/>
          </a:xfrm>
          <a:prstGeom prst="straightConnector1">
            <a:avLst/>
          </a:prstGeom>
          <a:noFill/>
          <a:ln w="28575" cap="flat" cmpd="sng">
            <a:solidFill>
              <a:schemeClr val="dk1"/>
            </a:solidFill>
            <a:prstDash val="solid"/>
            <a:round/>
            <a:headEnd type="none" w="med" len="med"/>
            <a:tailEnd type="triangle" w="med" len="med"/>
          </a:ln>
        </p:spPr>
      </p:cxnSp>
      <p:sp>
        <p:nvSpPr>
          <p:cNvPr id="214" name="Google Shape;214;g25ac1a266b9_7_0"/>
          <p:cNvSpPr/>
          <p:nvPr/>
        </p:nvSpPr>
        <p:spPr>
          <a:xfrm>
            <a:off x="6703413" y="2942113"/>
            <a:ext cx="1352700" cy="1707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g25ac1a266b9_7_0"/>
          <p:cNvSpPr/>
          <p:nvPr/>
        </p:nvSpPr>
        <p:spPr>
          <a:xfrm>
            <a:off x="6703413" y="3166813"/>
            <a:ext cx="1352700" cy="1707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216" name="Google Shape;216;g25ac1a266b9_7_0"/>
          <p:cNvSpPr/>
          <p:nvPr/>
        </p:nvSpPr>
        <p:spPr>
          <a:xfrm>
            <a:off x="6703413" y="3391513"/>
            <a:ext cx="1352700" cy="1707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217" name="Google Shape;217;g25ac1a266b9_7_0"/>
          <p:cNvSpPr/>
          <p:nvPr/>
        </p:nvSpPr>
        <p:spPr>
          <a:xfrm>
            <a:off x="6703413" y="3616213"/>
            <a:ext cx="1352700" cy="1707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218" name="Google Shape;218;g25ac1a266b9_7_0"/>
          <p:cNvSpPr txBox="1"/>
          <p:nvPr/>
        </p:nvSpPr>
        <p:spPr>
          <a:xfrm>
            <a:off x="6443130" y="3890688"/>
            <a:ext cx="1943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source document</a:t>
            </a:r>
            <a:endParaRPr sz="1600" b="1">
              <a:latin typeface="NanumGothic"/>
              <a:ea typeface="NanumGothic"/>
              <a:cs typeface="NanumGothic"/>
              <a:sym typeface="Nanum Gothic"/>
            </a:endParaRPr>
          </a:p>
        </p:txBody>
      </p:sp>
      <p:sp>
        <p:nvSpPr>
          <p:cNvPr id="219" name="Google Shape;219;g25ac1a266b9_7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220" name="Google Shape;220;g25ac1a266b9_7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4</a:t>
            </a:fld>
            <a:endParaRPr sz="900" b="1" i="0" u="none" strike="noStrike" cap="none">
              <a:solidFill>
                <a:srgbClr val="888888"/>
              </a:solidFill>
              <a:latin typeface="NanumGothic"/>
              <a:ea typeface="NanumGothic"/>
              <a:cs typeface="NanumGothic"/>
              <a:sym typeface="Nanum Gothic"/>
            </a:endParaRPr>
          </a:p>
        </p:txBody>
      </p:sp>
      <p:sp>
        <p:nvSpPr>
          <p:cNvPr id="221" name="Google Shape;221;g25ac1a266b9_7_0"/>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4500"/>
              <a:buFont typeface="Arial"/>
              <a:buNone/>
            </a:pPr>
            <a:r>
              <a:rPr lang="ko-KR" sz="3000">
                <a:solidFill>
                  <a:schemeClr val="dk1"/>
                </a:solidFill>
                <a:latin typeface="NanumGothic ExtraBold"/>
                <a:ea typeface="NanumGothic ExtraBold"/>
                <a:cs typeface="NanumGothic ExtraBold"/>
                <a:sym typeface="NanumGothic ExtraBold"/>
              </a:rPr>
              <a:t>1.1. 문제 정의 &amp; 주제 제안</a:t>
            </a:r>
            <a:endParaRPr sz="3000" i="0" u="none" strike="noStrike" cap="none">
              <a:solidFill>
                <a:srgbClr val="000000"/>
              </a:solidFill>
              <a:latin typeface="NanumGothic ExtraBold"/>
              <a:ea typeface="NanumGothic ExtraBold"/>
              <a:cs typeface="NanumGothic ExtraBold"/>
              <a:sym typeface="NanumGothic Extra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963" name="Google Shape;963;g25b09479055_14_34"/>
          <p:cNvPicPr preferRelativeResize="0"/>
          <p:nvPr/>
        </p:nvPicPr>
        <p:blipFill rotWithShape="1">
          <a:blip r:embed="rId3">
            <a:alphaModFix/>
          </a:blip>
          <a:srcRect/>
          <a:stretch/>
        </p:blipFill>
        <p:spPr>
          <a:xfrm>
            <a:off x="371475" y="6435090"/>
            <a:ext cx="1166079" cy="170646"/>
          </a:xfrm>
          <a:prstGeom prst="rect">
            <a:avLst/>
          </a:prstGeom>
          <a:noFill/>
          <a:ln>
            <a:noFill/>
          </a:ln>
        </p:spPr>
      </p:pic>
      <p:sp>
        <p:nvSpPr>
          <p:cNvPr id="964" name="Google Shape;964;g25b09479055_14_34"/>
          <p:cNvSpPr txBox="1"/>
          <p:nvPr/>
        </p:nvSpPr>
        <p:spPr>
          <a:xfrm>
            <a:off x="294948" y="272300"/>
            <a:ext cx="461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4.1. Result</a:t>
            </a:r>
            <a:endParaRPr sz="1100" b="1" i="0" u="none" strike="noStrike" cap="none">
              <a:solidFill>
                <a:schemeClr val="dk1"/>
              </a:solidFill>
              <a:latin typeface="NanumGothic"/>
              <a:ea typeface="NanumGothic"/>
              <a:cs typeface="NanumGothic"/>
              <a:sym typeface="Nanum Gothic"/>
            </a:endParaRPr>
          </a:p>
        </p:txBody>
      </p:sp>
      <p:cxnSp>
        <p:nvCxnSpPr>
          <p:cNvPr id="965" name="Google Shape;965;g25b09479055_14_34"/>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966" name="Google Shape;966;g25b09479055_14_34"/>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967" name="Google Shape;967;g25b09479055_14_34"/>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40</a:t>
            </a:fld>
            <a:endParaRPr sz="900" b="1" i="0" u="none" strike="noStrike" cap="none">
              <a:solidFill>
                <a:srgbClr val="888888"/>
              </a:solidFill>
              <a:latin typeface="NanumGothic"/>
              <a:ea typeface="NanumGothic"/>
              <a:cs typeface="NanumGothic"/>
              <a:sym typeface="Nanum Gothic"/>
            </a:endParaRPr>
          </a:p>
        </p:txBody>
      </p:sp>
      <p:sp>
        <p:nvSpPr>
          <p:cNvPr id="968" name="Google Shape;968;g25b09479055_14_34"/>
          <p:cNvSpPr txBox="1"/>
          <p:nvPr/>
        </p:nvSpPr>
        <p:spPr>
          <a:xfrm>
            <a:off x="485525" y="1632600"/>
            <a:ext cx="5082600" cy="4599300"/>
          </a:xfrm>
          <a:prstGeom prst="rect">
            <a:avLst/>
          </a:prstGeom>
          <a:noFill/>
          <a:ln>
            <a:noFill/>
          </a:ln>
        </p:spPr>
        <p:txBody>
          <a:bodyPr spcFirstLastPara="1" wrap="square" lIns="91425" tIns="91425" rIns="91425" bIns="91425" anchor="t" anchorCtr="0">
            <a:normAutofit lnSpcReduction="10000"/>
          </a:bodyPr>
          <a:lstStyle/>
          <a:p>
            <a:pPr marL="457200" lvl="0"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QSFT</a:t>
            </a:r>
            <a:endParaRPr>
              <a:solidFill>
                <a:schemeClr val="dk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Query loss의 단위 변경</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L_query + L_doc</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L_query + L_sentence</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L_query + L_context</a:t>
            </a:r>
            <a:endParaRPr>
              <a:solidFill>
                <a:schemeClr val="dk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Loss 구성 요소 추가</a:t>
            </a:r>
            <a:endParaRPr>
              <a:solidFill>
                <a:schemeClr val="dk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Knowledge Distillation</a:t>
            </a:r>
            <a:endParaRPr>
              <a:solidFill>
                <a:schemeClr val="dk1"/>
              </a:solidFill>
              <a:latin typeface="NanumGothic"/>
              <a:ea typeface="NanumGothic"/>
              <a:cs typeface="NanumGothic"/>
              <a:sym typeface="Nanum Gothic"/>
            </a:endParaRPr>
          </a:p>
          <a:p>
            <a:pPr marL="457200" lvl="0"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Multi Unit Retrieval</a:t>
            </a:r>
            <a:endParaRPr>
              <a:solidFill>
                <a:schemeClr val="dk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Static</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Single Encoder</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Dual Encoder</a:t>
            </a:r>
            <a:endParaRPr>
              <a:solidFill>
                <a:schemeClr val="dk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Dynamic</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Dual Encoder</a:t>
            </a:r>
            <a:endParaRPr>
              <a:solidFill>
                <a:schemeClr val="dk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최적화</a:t>
            </a:r>
            <a:endParaRPr>
              <a:solidFill>
                <a:schemeClr val="dk1"/>
              </a:solidFill>
              <a:latin typeface="NanumGothic"/>
              <a:ea typeface="NanumGothic"/>
              <a:cs typeface="NanumGothic"/>
              <a:sym typeface="Nanum Gothic"/>
            </a:endParaRPr>
          </a:p>
          <a:p>
            <a:pPr marL="0" lvl="0" indent="0" algn="l" rtl="0">
              <a:lnSpc>
                <a:spcPct val="150000"/>
              </a:lnSpc>
              <a:spcBef>
                <a:spcPts val="0"/>
              </a:spcBef>
              <a:spcAft>
                <a:spcPts val="0"/>
              </a:spcAft>
              <a:buNone/>
            </a:pPr>
            <a:endParaRPr>
              <a:solidFill>
                <a:schemeClr val="dk1"/>
              </a:solidFill>
              <a:latin typeface="NanumGothic"/>
              <a:ea typeface="NanumGothic"/>
              <a:cs typeface="NanumGothic"/>
              <a:sym typeface="Nanum Gothic"/>
            </a:endParaRPr>
          </a:p>
        </p:txBody>
      </p:sp>
      <p:sp>
        <p:nvSpPr>
          <p:cNvPr id="969" name="Google Shape;969;g25b09479055_14_34"/>
          <p:cNvSpPr/>
          <p:nvPr/>
        </p:nvSpPr>
        <p:spPr>
          <a:xfrm>
            <a:off x="9186051" y="2131509"/>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solidFill>
                  <a:schemeClr val="dk1"/>
                </a:solidFill>
              </a:rPr>
              <a:t>0.6316</a:t>
            </a:r>
            <a:endParaRPr sz="1400" i="0" u="none" strike="noStrike" cap="none">
              <a:solidFill>
                <a:srgbClr val="000000"/>
              </a:solidFill>
            </a:endParaRPr>
          </a:p>
        </p:txBody>
      </p:sp>
      <p:sp>
        <p:nvSpPr>
          <p:cNvPr id="970" name="Google Shape;970;g25b09479055_14_34"/>
          <p:cNvSpPr/>
          <p:nvPr/>
        </p:nvSpPr>
        <p:spPr>
          <a:xfrm>
            <a:off x="9186051" y="3922684"/>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0.6609</a:t>
            </a:r>
            <a:endParaRPr sz="1400" i="0" u="none" strike="noStrike" cap="none">
              <a:solidFill>
                <a:srgbClr val="000000"/>
              </a:solidFill>
            </a:endParaRPr>
          </a:p>
        </p:txBody>
      </p:sp>
      <p:sp>
        <p:nvSpPr>
          <p:cNvPr id="971" name="Google Shape;971;g25b09479055_14_34"/>
          <p:cNvSpPr/>
          <p:nvPr/>
        </p:nvSpPr>
        <p:spPr>
          <a:xfrm>
            <a:off x="6746847" y="2131513"/>
            <a:ext cx="20631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rgbClr val="FFFFFF"/>
                </a:solidFill>
              </a:rPr>
              <a:t>Baseline</a:t>
            </a:r>
            <a:endParaRPr sz="1800" i="0" u="none" strike="noStrike" cap="none">
              <a:solidFill>
                <a:srgbClr val="FFFFFF"/>
              </a:solidFill>
            </a:endParaRPr>
          </a:p>
        </p:txBody>
      </p:sp>
      <p:sp>
        <p:nvSpPr>
          <p:cNvPr id="972" name="Google Shape;972;g25b09479055_14_34"/>
          <p:cNvSpPr/>
          <p:nvPr/>
        </p:nvSpPr>
        <p:spPr>
          <a:xfrm>
            <a:off x="6751772" y="3922688"/>
            <a:ext cx="20631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rgbClr val="FFFFFF"/>
                </a:solidFill>
              </a:rPr>
              <a:t>SOTA</a:t>
            </a:r>
            <a:endParaRPr sz="1800" i="0" u="none" strike="noStrike" cap="none">
              <a:solidFill>
                <a:srgbClr val="FFFFFF"/>
              </a:solidFill>
            </a:endParaRPr>
          </a:p>
        </p:txBody>
      </p:sp>
      <p:sp>
        <p:nvSpPr>
          <p:cNvPr id="973" name="Google Shape;973;g25b09479055_14_34"/>
          <p:cNvSpPr/>
          <p:nvPr/>
        </p:nvSpPr>
        <p:spPr>
          <a:xfrm>
            <a:off x="8108475" y="2802550"/>
            <a:ext cx="960900" cy="797400"/>
          </a:xfrm>
          <a:prstGeom prst="downArrow">
            <a:avLst>
              <a:gd name="adj1" fmla="val 50000"/>
              <a:gd name="adj2" fmla="val 50000"/>
            </a:avLst>
          </a:prstGeom>
          <a:solidFill>
            <a:srgbClr val="4150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g25b09479055_14_34"/>
          <p:cNvSpPr/>
          <p:nvPr/>
        </p:nvSpPr>
        <p:spPr>
          <a:xfrm>
            <a:off x="6760075" y="4431600"/>
            <a:ext cx="3657900" cy="797400"/>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Multi Unit Retrieval - Static (Dual encoder)</a:t>
            </a:r>
            <a:endParaRPr/>
          </a:p>
          <a:p>
            <a:pPr marL="0" marR="0" lvl="0" indent="0" algn="ctr" rtl="0">
              <a:spcBef>
                <a:spcPts val="0"/>
              </a:spcBef>
              <a:spcAft>
                <a:spcPts val="0"/>
              </a:spcAft>
              <a:buNone/>
            </a:pPr>
            <a:r>
              <a:rPr lang="ko-KR"/>
              <a:t>L_query + L_context</a:t>
            </a:r>
            <a:endParaRPr sz="1400" i="0" u="none" strike="noStrike" cap="none">
              <a:solidFill>
                <a:srgbClr val="000000"/>
              </a:solidFill>
            </a:endParaRPr>
          </a:p>
        </p:txBody>
      </p:sp>
      <p:sp>
        <p:nvSpPr>
          <p:cNvPr id="975" name="Google Shape;975;g25b09479055_14_34"/>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4500"/>
              <a:buFont typeface="Arial"/>
              <a:buNone/>
            </a:pPr>
            <a:r>
              <a:rPr lang="ko-KR" sz="3000">
                <a:solidFill>
                  <a:schemeClr val="dk1"/>
                </a:solidFill>
                <a:latin typeface="NanumGothic ExtraBold"/>
                <a:ea typeface="NanumGothic ExtraBold"/>
                <a:cs typeface="NanumGothic ExtraBold"/>
                <a:sym typeface="NanumGothic ExtraBold"/>
              </a:rPr>
              <a:t>4.1. Result</a:t>
            </a:r>
            <a:endParaRPr sz="3000" i="0" u="none" strike="noStrike" cap="none">
              <a:solidFill>
                <a:srgbClr val="000000"/>
              </a:solidFill>
              <a:latin typeface="NanumGothic ExtraBold"/>
              <a:ea typeface="NanumGothic ExtraBold"/>
              <a:cs typeface="NanumGothic ExtraBold"/>
              <a:sym typeface="NanumGothic Extra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g25c51fbcf73_2_3"/>
          <p:cNvPicPr preferRelativeResize="0"/>
          <p:nvPr/>
        </p:nvPicPr>
        <p:blipFill rotWithShape="1">
          <a:blip r:embed="rId3">
            <a:alphaModFix/>
          </a:blip>
          <a:srcRect/>
          <a:stretch/>
        </p:blipFill>
        <p:spPr>
          <a:xfrm>
            <a:off x="371475" y="6435090"/>
            <a:ext cx="1166079" cy="170646"/>
          </a:xfrm>
          <a:prstGeom prst="rect">
            <a:avLst/>
          </a:prstGeom>
          <a:noFill/>
          <a:ln>
            <a:noFill/>
          </a:ln>
        </p:spPr>
      </p:pic>
      <p:sp>
        <p:nvSpPr>
          <p:cNvPr id="981" name="Google Shape;981;g25c51fbcf73_2_3"/>
          <p:cNvSpPr txBox="1"/>
          <p:nvPr/>
        </p:nvSpPr>
        <p:spPr>
          <a:xfrm>
            <a:off x="294948" y="272300"/>
            <a:ext cx="461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4.1. Result</a:t>
            </a:r>
            <a:endParaRPr sz="1100" b="1" i="0" u="none" strike="noStrike" cap="none">
              <a:solidFill>
                <a:schemeClr val="dk1"/>
              </a:solidFill>
              <a:latin typeface="NanumGothic"/>
              <a:ea typeface="NanumGothic"/>
              <a:cs typeface="NanumGothic"/>
              <a:sym typeface="Nanum Gothic"/>
            </a:endParaRPr>
          </a:p>
        </p:txBody>
      </p:sp>
      <p:cxnSp>
        <p:nvCxnSpPr>
          <p:cNvPr id="982" name="Google Shape;982;g25c51fbcf73_2_3"/>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983" name="Google Shape;983;g25c51fbcf73_2_3"/>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984" name="Google Shape;984;g25c51fbcf73_2_3"/>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41</a:t>
            </a:fld>
            <a:endParaRPr sz="900" b="1" i="0" u="none" strike="noStrike" cap="none">
              <a:solidFill>
                <a:srgbClr val="888888"/>
              </a:solidFill>
              <a:latin typeface="NanumGothic"/>
              <a:ea typeface="NanumGothic"/>
              <a:cs typeface="NanumGothic"/>
              <a:sym typeface="Nanum Gothic"/>
            </a:endParaRPr>
          </a:p>
        </p:txBody>
      </p:sp>
      <p:sp>
        <p:nvSpPr>
          <p:cNvPr id="985" name="Google Shape;985;g25c51fbcf73_2_3"/>
          <p:cNvSpPr txBox="1"/>
          <p:nvPr/>
        </p:nvSpPr>
        <p:spPr>
          <a:xfrm>
            <a:off x="485525" y="1632600"/>
            <a:ext cx="5082600" cy="4599300"/>
          </a:xfrm>
          <a:prstGeom prst="rect">
            <a:avLst/>
          </a:prstGeom>
          <a:noFill/>
          <a:ln>
            <a:noFill/>
          </a:ln>
        </p:spPr>
        <p:txBody>
          <a:bodyPr spcFirstLastPara="1" wrap="square" lIns="91425" tIns="91425" rIns="91425" bIns="91425" anchor="t" anchorCtr="0">
            <a:normAutofit lnSpcReduction="10000"/>
          </a:bodyPr>
          <a:lstStyle/>
          <a:p>
            <a:pPr marL="457200" lvl="0" indent="-317500" algn="l" rtl="0">
              <a:lnSpc>
                <a:spcPct val="150000"/>
              </a:lnSpc>
              <a:spcBef>
                <a:spcPts val="0"/>
              </a:spcBef>
              <a:spcAft>
                <a:spcPts val="0"/>
              </a:spcAft>
              <a:buClr>
                <a:schemeClr val="dk1"/>
              </a:buClr>
              <a:buSzPts val="1400"/>
              <a:buFont typeface="Nanum Gothic"/>
              <a:buChar char="●"/>
            </a:pPr>
            <a:r>
              <a:rPr lang="ko-KR">
                <a:latin typeface="NanumGothic"/>
                <a:ea typeface="NanumGothic"/>
                <a:cs typeface="NanumGothic"/>
                <a:sym typeface="Nanum Gothic"/>
              </a:rPr>
              <a:t>QSFT</a:t>
            </a:r>
            <a:endParaRPr>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Query loss의 단위 변경</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accent1"/>
              </a:buClr>
              <a:buSzPts val="1400"/>
              <a:buFont typeface="Nanum Gothic"/>
              <a:buChar char="■"/>
            </a:pPr>
            <a:r>
              <a:rPr lang="ko-KR" b="1">
                <a:solidFill>
                  <a:schemeClr val="accent1"/>
                </a:solidFill>
                <a:latin typeface="NanumGothic"/>
                <a:ea typeface="NanumGothic"/>
                <a:cs typeface="NanumGothic"/>
                <a:sym typeface="Nanum Gothic"/>
              </a:rPr>
              <a:t>L_query + L_doc</a:t>
            </a:r>
            <a:endParaRPr b="1">
              <a:solidFill>
                <a:schemeClr val="accent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L_query + L_sentence</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accent1"/>
              </a:buClr>
              <a:buSzPts val="1400"/>
              <a:buFont typeface="Nanum Gothic"/>
              <a:buChar char="■"/>
            </a:pPr>
            <a:r>
              <a:rPr lang="ko-KR" b="1">
                <a:solidFill>
                  <a:schemeClr val="accent1"/>
                </a:solidFill>
                <a:latin typeface="NanumGothic"/>
                <a:ea typeface="NanumGothic"/>
                <a:cs typeface="NanumGothic"/>
                <a:sym typeface="Nanum Gothic"/>
              </a:rPr>
              <a:t>L_query + L_context</a:t>
            </a:r>
            <a:endParaRPr b="1">
              <a:solidFill>
                <a:schemeClr val="accent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Loss 구성 요소 추가</a:t>
            </a:r>
            <a:endParaRPr>
              <a:solidFill>
                <a:schemeClr val="dk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accent1"/>
              </a:buClr>
              <a:buSzPts val="1400"/>
              <a:buFont typeface="Nanum Gothic"/>
              <a:buChar char="○"/>
            </a:pPr>
            <a:r>
              <a:rPr lang="ko-KR" b="1">
                <a:solidFill>
                  <a:schemeClr val="accent1"/>
                </a:solidFill>
                <a:latin typeface="NanumGothic"/>
                <a:ea typeface="NanumGothic"/>
                <a:cs typeface="NanumGothic"/>
                <a:sym typeface="Nanum Gothic"/>
              </a:rPr>
              <a:t>Knowledge Distillation</a:t>
            </a:r>
            <a:endParaRPr b="1">
              <a:solidFill>
                <a:schemeClr val="accent1"/>
              </a:solidFill>
              <a:latin typeface="NanumGothic"/>
              <a:ea typeface="NanumGothic"/>
              <a:cs typeface="NanumGothic"/>
              <a:sym typeface="Nanum Gothic"/>
            </a:endParaRPr>
          </a:p>
          <a:p>
            <a:pPr marL="457200" lvl="0"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Multi Unit Retrieval</a:t>
            </a:r>
            <a:endParaRPr>
              <a:solidFill>
                <a:schemeClr val="dk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Static</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accent1"/>
              </a:buClr>
              <a:buSzPts val="1400"/>
              <a:buFont typeface="Nanum Gothic"/>
              <a:buChar char="■"/>
            </a:pPr>
            <a:r>
              <a:rPr lang="ko-KR" b="1">
                <a:solidFill>
                  <a:schemeClr val="accent1"/>
                </a:solidFill>
                <a:latin typeface="NanumGothic"/>
                <a:ea typeface="NanumGothic"/>
                <a:cs typeface="NanumGothic"/>
                <a:sym typeface="Nanum Gothic"/>
              </a:rPr>
              <a:t>Single Encoder</a:t>
            </a:r>
            <a:endParaRPr b="1">
              <a:solidFill>
                <a:schemeClr val="accent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accent1"/>
              </a:buClr>
              <a:buSzPts val="1400"/>
              <a:buFont typeface="Nanum Gothic"/>
              <a:buChar char="■"/>
            </a:pPr>
            <a:r>
              <a:rPr lang="ko-KR" b="1">
                <a:solidFill>
                  <a:schemeClr val="accent1"/>
                </a:solidFill>
                <a:latin typeface="NanumGothic"/>
                <a:ea typeface="NanumGothic"/>
                <a:cs typeface="NanumGothic"/>
                <a:sym typeface="Nanum Gothic"/>
              </a:rPr>
              <a:t>Dual Encoder</a:t>
            </a:r>
            <a:endParaRPr b="1">
              <a:solidFill>
                <a:schemeClr val="accent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dk1"/>
              </a:buClr>
              <a:buSzPts val="1400"/>
              <a:buFont typeface="Nanum Gothic"/>
              <a:buChar char="○"/>
            </a:pPr>
            <a:r>
              <a:rPr lang="ko-KR">
                <a:solidFill>
                  <a:schemeClr val="dk1"/>
                </a:solidFill>
                <a:latin typeface="NanumGothic"/>
                <a:ea typeface="NanumGothic"/>
                <a:cs typeface="NanumGothic"/>
                <a:sym typeface="Nanum Gothic"/>
              </a:rPr>
              <a:t>Dynamic</a:t>
            </a:r>
            <a:endParaRPr>
              <a:solidFill>
                <a:schemeClr val="dk1"/>
              </a:solidFill>
              <a:latin typeface="NanumGothic"/>
              <a:ea typeface="NanumGothic"/>
              <a:cs typeface="NanumGothic"/>
              <a:sym typeface="Nanum Gothic"/>
            </a:endParaRPr>
          </a:p>
          <a:p>
            <a:pPr marL="1371600" lvl="2" indent="-317500" algn="l" rtl="0">
              <a:lnSpc>
                <a:spcPct val="150000"/>
              </a:lnSpc>
              <a:spcBef>
                <a:spcPts val="0"/>
              </a:spcBef>
              <a:spcAft>
                <a:spcPts val="0"/>
              </a:spcAft>
              <a:buClr>
                <a:schemeClr val="accent1"/>
              </a:buClr>
              <a:buSzPts val="1400"/>
              <a:buFont typeface="Nanum Gothic"/>
              <a:buChar char="■"/>
            </a:pPr>
            <a:r>
              <a:rPr lang="ko-KR" b="1">
                <a:solidFill>
                  <a:schemeClr val="accent1"/>
                </a:solidFill>
                <a:latin typeface="NanumGothic"/>
                <a:ea typeface="NanumGothic"/>
                <a:cs typeface="NanumGothic"/>
                <a:sym typeface="Nanum Gothic"/>
              </a:rPr>
              <a:t>Dual Encoder</a:t>
            </a:r>
            <a:endParaRPr b="1">
              <a:solidFill>
                <a:schemeClr val="accent1"/>
              </a:solidFill>
              <a:latin typeface="NanumGothic"/>
              <a:ea typeface="NanumGothic"/>
              <a:cs typeface="NanumGothic"/>
              <a:sym typeface="Nanum Gothic"/>
            </a:endParaRPr>
          </a:p>
          <a:p>
            <a:pPr marL="914400" lvl="1" indent="-317500" algn="l" rtl="0">
              <a:lnSpc>
                <a:spcPct val="150000"/>
              </a:lnSpc>
              <a:spcBef>
                <a:spcPts val="0"/>
              </a:spcBef>
              <a:spcAft>
                <a:spcPts val="0"/>
              </a:spcAft>
              <a:buClr>
                <a:schemeClr val="accent1"/>
              </a:buClr>
              <a:buSzPts val="1400"/>
              <a:buFont typeface="Nanum Gothic"/>
              <a:buChar char="○"/>
            </a:pPr>
            <a:r>
              <a:rPr lang="ko-KR" b="1">
                <a:solidFill>
                  <a:schemeClr val="accent1"/>
                </a:solidFill>
                <a:latin typeface="NanumGothic"/>
                <a:ea typeface="NanumGothic"/>
                <a:cs typeface="NanumGothic"/>
                <a:sym typeface="Nanum Gothic"/>
              </a:rPr>
              <a:t>최적화</a:t>
            </a:r>
            <a:endParaRPr b="1">
              <a:solidFill>
                <a:schemeClr val="accent1"/>
              </a:solidFill>
              <a:latin typeface="NanumGothic"/>
              <a:ea typeface="NanumGothic"/>
              <a:cs typeface="NanumGothic"/>
              <a:sym typeface="Nanum Gothic"/>
            </a:endParaRPr>
          </a:p>
          <a:p>
            <a:pPr marL="0" lvl="0" indent="0" algn="l" rtl="0">
              <a:lnSpc>
                <a:spcPct val="150000"/>
              </a:lnSpc>
              <a:spcBef>
                <a:spcPts val="0"/>
              </a:spcBef>
              <a:spcAft>
                <a:spcPts val="0"/>
              </a:spcAft>
              <a:buNone/>
            </a:pPr>
            <a:endParaRPr>
              <a:solidFill>
                <a:schemeClr val="dk1"/>
              </a:solidFill>
              <a:latin typeface="NanumGothic"/>
              <a:ea typeface="NanumGothic"/>
              <a:cs typeface="NanumGothic"/>
              <a:sym typeface="Nanum Gothic"/>
            </a:endParaRPr>
          </a:p>
        </p:txBody>
      </p:sp>
      <p:sp>
        <p:nvSpPr>
          <p:cNvPr id="986" name="Google Shape;986;g25c51fbcf73_2_3"/>
          <p:cNvSpPr/>
          <p:nvPr/>
        </p:nvSpPr>
        <p:spPr>
          <a:xfrm>
            <a:off x="9186051" y="2131509"/>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solidFill>
                  <a:schemeClr val="dk1"/>
                </a:solidFill>
              </a:rPr>
              <a:t>0.6316</a:t>
            </a:r>
            <a:endParaRPr sz="1400" i="0" u="none" strike="noStrike" cap="none">
              <a:solidFill>
                <a:srgbClr val="000000"/>
              </a:solidFill>
            </a:endParaRPr>
          </a:p>
        </p:txBody>
      </p:sp>
      <p:sp>
        <p:nvSpPr>
          <p:cNvPr id="987" name="Google Shape;987;g25c51fbcf73_2_3"/>
          <p:cNvSpPr/>
          <p:nvPr/>
        </p:nvSpPr>
        <p:spPr>
          <a:xfrm>
            <a:off x="9186051" y="3922684"/>
            <a:ext cx="960900" cy="348300"/>
          </a:xfrm>
          <a:prstGeom prst="roundRect">
            <a:avLst>
              <a:gd name="adj" fmla="val 16667"/>
            </a:avLst>
          </a:prstGeom>
          <a:solidFill>
            <a:srgbClr val="C8EAFF"/>
          </a:solidFill>
          <a:ln w="38100" cap="flat" cmpd="sng">
            <a:solidFill>
              <a:srgbClr val="C8EA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0.6609</a:t>
            </a:r>
            <a:endParaRPr sz="1400" i="0" u="none" strike="noStrike" cap="none">
              <a:solidFill>
                <a:srgbClr val="000000"/>
              </a:solidFill>
            </a:endParaRPr>
          </a:p>
        </p:txBody>
      </p:sp>
      <p:sp>
        <p:nvSpPr>
          <p:cNvPr id="988" name="Google Shape;988;g25c51fbcf73_2_3"/>
          <p:cNvSpPr/>
          <p:nvPr/>
        </p:nvSpPr>
        <p:spPr>
          <a:xfrm>
            <a:off x="6746847" y="2131513"/>
            <a:ext cx="20631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rgbClr val="FFFFFF"/>
                </a:solidFill>
              </a:rPr>
              <a:t>Baseline</a:t>
            </a:r>
            <a:endParaRPr sz="1800" i="0" u="none" strike="noStrike" cap="none">
              <a:solidFill>
                <a:srgbClr val="FFFFFF"/>
              </a:solidFill>
            </a:endParaRPr>
          </a:p>
        </p:txBody>
      </p:sp>
      <p:sp>
        <p:nvSpPr>
          <p:cNvPr id="989" name="Google Shape;989;g25c51fbcf73_2_3"/>
          <p:cNvSpPr/>
          <p:nvPr/>
        </p:nvSpPr>
        <p:spPr>
          <a:xfrm>
            <a:off x="6751772" y="3922688"/>
            <a:ext cx="2063100" cy="348300"/>
          </a:xfrm>
          <a:prstGeom prst="rect">
            <a:avLst/>
          </a:prstGeom>
          <a:solidFill>
            <a:srgbClr val="BDCF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sz="1800">
                <a:solidFill>
                  <a:srgbClr val="FFFFFF"/>
                </a:solidFill>
              </a:rPr>
              <a:t>SOTA</a:t>
            </a:r>
            <a:endParaRPr sz="1800" i="0" u="none" strike="noStrike" cap="none">
              <a:solidFill>
                <a:srgbClr val="FFFFFF"/>
              </a:solidFill>
            </a:endParaRPr>
          </a:p>
        </p:txBody>
      </p:sp>
      <p:sp>
        <p:nvSpPr>
          <p:cNvPr id="990" name="Google Shape;990;g25c51fbcf73_2_3"/>
          <p:cNvSpPr/>
          <p:nvPr/>
        </p:nvSpPr>
        <p:spPr>
          <a:xfrm>
            <a:off x="8108475" y="2802550"/>
            <a:ext cx="960900" cy="797400"/>
          </a:xfrm>
          <a:prstGeom prst="downArrow">
            <a:avLst>
              <a:gd name="adj1" fmla="val 50000"/>
              <a:gd name="adj2" fmla="val 50000"/>
            </a:avLst>
          </a:prstGeom>
          <a:solidFill>
            <a:srgbClr val="4150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g25c51fbcf73_2_3"/>
          <p:cNvSpPr/>
          <p:nvPr/>
        </p:nvSpPr>
        <p:spPr>
          <a:xfrm>
            <a:off x="6760075" y="4431600"/>
            <a:ext cx="3657900" cy="797400"/>
          </a:xfrm>
          <a:prstGeom prst="roundRect">
            <a:avLst>
              <a:gd name="adj" fmla="val 16667"/>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ko-KR"/>
              <a:t>Multi Unit Retrieval - Static (Dual encoder)</a:t>
            </a:r>
            <a:endParaRPr/>
          </a:p>
          <a:p>
            <a:pPr marL="0" marR="0" lvl="0" indent="0" algn="ctr" rtl="0">
              <a:spcBef>
                <a:spcPts val="0"/>
              </a:spcBef>
              <a:spcAft>
                <a:spcPts val="0"/>
              </a:spcAft>
              <a:buNone/>
            </a:pPr>
            <a:r>
              <a:rPr lang="ko-KR"/>
              <a:t>L_query + L_context</a:t>
            </a:r>
            <a:endParaRPr sz="1400" i="0" u="none" strike="noStrike" cap="none">
              <a:solidFill>
                <a:srgbClr val="000000"/>
              </a:solidFill>
            </a:endParaRPr>
          </a:p>
        </p:txBody>
      </p:sp>
      <p:sp>
        <p:nvSpPr>
          <p:cNvPr id="992" name="Google Shape;992;g25c51fbcf73_2_3"/>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4500"/>
              <a:buFont typeface="Arial"/>
              <a:buNone/>
            </a:pPr>
            <a:r>
              <a:rPr lang="ko-KR" sz="3000">
                <a:solidFill>
                  <a:schemeClr val="dk1"/>
                </a:solidFill>
                <a:latin typeface="NanumGothic ExtraBold"/>
                <a:ea typeface="NanumGothic ExtraBold"/>
                <a:cs typeface="NanumGothic ExtraBold"/>
                <a:sym typeface="NanumGothic ExtraBold"/>
              </a:rPr>
              <a:t>4.1. Result</a:t>
            </a:r>
            <a:endParaRPr sz="3000" i="0" u="none" strike="noStrike" cap="none">
              <a:solidFill>
                <a:srgbClr val="000000"/>
              </a:solidFill>
              <a:latin typeface="NanumGothic ExtraBold"/>
              <a:ea typeface="NanumGothic ExtraBold"/>
              <a:cs typeface="NanumGothic ExtraBold"/>
              <a:sym typeface="NanumGothic Extra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pic>
        <p:nvPicPr>
          <p:cNvPr id="997" name="Google Shape;997;g25b09479055_14_54"/>
          <p:cNvPicPr preferRelativeResize="0"/>
          <p:nvPr/>
        </p:nvPicPr>
        <p:blipFill rotWithShape="1">
          <a:blip r:embed="rId3">
            <a:alphaModFix/>
          </a:blip>
          <a:srcRect/>
          <a:stretch/>
        </p:blipFill>
        <p:spPr>
          <a:xfrm>
            <a:off x="371475" y="6435090"/>
            <a:ext cx="1166079" cy="170646"/>
          </a:xfrm>
          <a:prstGeom prst="rect">
            <a:avLst/>
          </a:prstGeom>
          <a:noFill/>
          <a:ln>
            <a:noFill/>
          </a:ln>
        </p:spPr>
      </p:pic>
      <p:sp>
        <p:nvSpPr>
          <p:cNvPr id="998" name="Google Shape;998;g25b09479055_14_54"/>
          <p:cNvSpPr txBox="1"/>
          <p:nvPr/>
        </p:nvSpPr>
        <p:spPr>
          <a:xfrm>
            <a:off x="294942" y="272300"/>
            <a:ext cx="36255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4.2. 의의 및 한계</a:t>
            </a:r>
            <a:endParaRPr sz="1100" b="1" i="0" u="none" strike="noStrike" cap="none">
              <a:solidFill>
                <a:schemeClr val="dk1"/>
              </a:solidFill>
              <a:latin typeface="NanumGothic"/>
              <a:ea typeface="NanumGothic"/>
              <a:cs typeface="NanumGothic"/>
              <a:sym typeface="Nanum Gothic"/>
            </a:endParaRPr>
          </a:p>
        </p:txBody>
      </p:sp>
      <p:cxnSp>
        <p:nvCxnSpPr>
          <p:cNvPr id="999" name="Google Shape;999;g25b09479055_14_54"/>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1000" name="Google Shape;1000;g25b09479055_14_54"/>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1001" name="Google Shape;1001;g25b09479055_14_54"/>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42</a:t>
            </a:fld>
            <a:endParaRPr sz="900" b="1" i="0" u="none" strike="noStrike" cap="none">
              <a:solidFill>
                <a:srgbClr val="888888"/>
              </a:solidFill>
              <a:latin typeface="NanumGothic"/>
              <a:ea typeface="NanumGothic"/>
              <a:cs typeface="NanumGothic"/>
              <a:sym typeface="Nanum Gothic"/>
            </a:endParaRPr>
          </a:p>
        </p:txBody>
      </p:sp>
      <p:sp>
        <p:nvSpPr>
          <p:cNvPr id="1002" name="Google Shape;1002;g25b09479055_14_54"/>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4500"/>
              <a:buFont typeface="Arial"/>
              <a:buNone/>
            </a:pPr>
            <a:r>
              <a:rPr lang="ko-KR" sz="3000">
                <a:solidFill>
                  <a:schemeClr val="dk1"/>
                </a:solidFill>
                <a:latin typeface="NanumGothic ExtraBold"/>
                <a:ea typeface="NanumGothic ExtraBold"/>
                <a:cs typeface="NanumGothic ExtraBold"/>
                <a:sym typeface="NanumGothic ExtraBold"/>
              </a:rPr>
              <a:t>4.2. 의의 및 한계</a:t>
            </a:r>
            <a:endParaRPr sz="3000" i="0" u="none" strike="noStrike" cap="none">
              <a:solidFill>
                <a:srgbClr val="000000"/>
              </a:solidFill>
              <a:latin typeface="NanumGothic ExtraBold"/>
              <a:ea typeface="NanumGothic ExtraBold"/>
              <a:cs typeface="NanumGothic ExtraBold"/>
              <a:sym typeface="NanumGothic ExtraBold"/>
            </a:endParaRPr>
          </a:p>
        </p:txBody>
      </p:sp>
      <p:sp>
        <p:nvSpPr>
          <p:cNvPr id="1003" name="Google Shape;1003;g25b09479055_14_54"/>
          <p:cNvSpPr txBox="1">
            <a:spLocks noGrp="1"/>
          </p:cNvSpPr>
          <p:nvPr>
            <p:ph type="body" idx="2"/>
          </p:nvPr>
        </p:nvSpPr>
        <p:spPr>
          <a:xfrm>
            <a:off x="455700" y="1801900"/>
            <a:ext cx="11244900" cy="452640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ko-KR" sz="1400" b="1">
                <a:latin typeface="NanumGothic"/>
                <a:ea typeface="NanumGothic"/>
                <a:cs typeface="NanumGothic"/>
                <a:sym typeface="Nanum Gothic"/>
              </a:rPr>
              <a:t>의의</a:t>
            </a:r>
            <a:endParaRPr sz="1400" b="1">
              <a:latin typeface="NanumGothic"/>
              <a:ea typeface="NanumGothic"/>
              <a:cs typeface="NanumGothic"/>
              <a:sym typeface="Nanum Gothic"/>
            </a:endParaRPr>
          </a:p>
          <a:p>
            <a:pPr marL="457200" lvl="0" indent="-317500" algn="l" rtl="0">
              <a:lnSpc>
                <a:spcPct val="150000"/>
              </a:lnSpc>
              <a:spcBef>
                <a:spcPts val="1000"/>
              </a:spcBef>
              <a:spcAft>
                <a:spcPts val="0"/>
              </a:spcAft>
              <a:buSzPts val="1400"/>
              <a:buFont typeface="Nanum Gothic"/>
              <a:buChar char="●"/>
            </a:pPr>
            <a:r>
              <a:rPr lang="ko-KR" sz="1400">
                <a:latin typeface="NanumGothic"/>
                <a:ea typeface="NanumGothic"/>
                <a:cs typeface="NanumGothic"/>
                <a:sym typeface="Nanum Gothic"/>
              </a:rPr>
              <a:t>Retriever에서 recall과 length의 trade-off를 고려하며 </a:t>
            </a:r>
            <a:r>
              <a:rPr lang="ko-KR" sz="1400" b="1">
                <a:latin typeface="NanumGothic"/>
                <a:ea typeface="NanumGothic"/>
                <a:cs typeface="NanumGothic"/>
                <a:sym typeface="Nanum Gothic"/>
              </a:rPr>
              <a:t>retrieval model의 성능을 향상</a:t>
            </a:r>
            <a:r>
              <a:rPr lang="ko-KR" sz="1400">
                <a:latin typeface="NanumGothic"/>
                <a:ea typeface="NanumGothic"/>
                <a:cs typeface="NanumGothic"/>
                <a:sym typeface="Nanum Gothic"/>
              </a:rPr>
              <a:t>시키기 위해 다양한 시도들을 적용</a:t>
            </a:r>
            <a:endParaRPr sz="1400">
              <a:latin typeface="NanumGothic"/>
              <a:ea typeface="NanumGothic"/>
              <a:cs typeface="NanumGothic"/>
              <a:sym typeface="Nanum Gothic"/>
            </a:endParaRPr>
          </a:p>
          <a:p>
            <a:pPr marL="457200" lvl="0" indent="-317500" algn="l" rtl="0">
              <a:lnSpc>
                <a:spcPct val="150000"/>
              </a:lnSpc>
              <a:spcBef>
                <a:spcPts val="0"/>
              </a:spcBef>
              <a:spcAft>
                <a:spcPts val="0"/>
              </a:spcAft>
              <a:buSzPts val="1400"/>
              <a:buFont typeface="Nanum Gothic"/>
              <a:buChar char="●"/>
            </a:pPr>
            <a:r>
              <a:rPr lang="ko-KR" sz="1400" b="1">
                <a:solidFill>
                  <a:schemeClr val="accent1"/>
                </a:solidFill>
                <a:latin typeface="NanumGothic"/>
                <a:ea typeface="NanumGothic"/>
                <a:cs typeface="NanumGothic"/>
                <a:sym typeface="Nanum Gothic"/>
              </a:rPr>
              <a:t>프롬프트의 경량화</a:t>
            </a:r>
            <a:r>
              <a:rPr lang="ko-KR" sz="1400">
                <a:latin typeface="NanumGothic"/>
                <a:ea typeface="NanumGothic"/>
                <a:cs typeface="NanumGothic"/>
                <a:sym typeface="Nanum Gothic"/>
              </a:rPr>
              <a:t>를 통해 reader model의 </a:t>
            </a:r>
            <a:r>
              <a:rPr lang="ko-KR" sz="1400" b="1">
                <a:latin typeface="NanumGothic"/>
                <a:ea typeface="NanumGothic"/>
                <a:cs typeface="NanumGothic"/>
                <a:sym typeface="Nanum Gothic"/>
              </a:rPr>
              <a:t>계산 비용을 최소화</a:t>
            </a:r>
            <a:r>
              <a:rPr lang="ko-KR" sz="1400">
                <a:latin typeface="NanumGothic"/>
                <a:ea typeface="NanumGothic"/>
                <a:cs typeface="NanumGothic"/>
                <a:sym typeface="Nanum Gothic"/>
              </a:rPr>
              <a:t>하며 </a:t>
            </a:r>
            <a:r>
              <a:rPr lang="ko-KR" sz="1400" b="1">
                <a:latin typeface="NanumGothic"/>
                <a:ea typeface="NanumGothic"/>
                <a:cs typeface="NanumGothic"/>
                <a:sym typeface="Nanum Gothic"/>
              </a:rPr>
              <a:t>성능은 유지</a:t>
            </a:r>
            <a:r>
              <a:rPr lang="ko-KR" sz="1400">
                <a:latin typeface="NanumGothic"/>
                <a:ea typeface="NanumGothic"/>
                <a:cs typeface="NanumGothic"/>
                <a:sym typeface="Nanum Gothic"/>
              </a:rPr>
              <a:t>할 수 있음</a:t>
            </a:r>
            <a:endParaRPr sz="1400">
              <a:latin typeface="NanumGothic"/>
              <a:ea typeface="NanumGothic"/>
              <a:cs typeface="NanumGothic"/>
              <a:sym typeface="Nanum Gothic"/>
            </a:endParaRPr>
          </a:p>
          <a:p>
            <a:pPr marL="0" lvl="0" indent="0" algn="l" rtl="0">
              <a:lnSpc>
                <a:spcPct val="150000"/>
              </a:lnSpc>
              <a:spcBef>
                <a:spcPts val="1000"/>
              </a:spcBef>
              <a:spcAft>
                <a:spcPts val="0"/>
              </a:spcAft>
              <a:buNone/>
            </a:pPr>
            <a:r>
              <a:rPr lang="ko-KR" sz="1400" b="1">
                <a:latin typeface="NanumGothic"/>
                <a:ea typeface="NanumGothic"/>
                <a:cs typeface="NanumGothic"/>
                <a:sym typeface="Nanum Gothic"/>
              </a:rPr>
              <a:t>한계</a:t>
            </a:r>
            <a:endParaRPr sz="1400" b="1">
              <a:latin typeface="NanumGothic"/>
              <a:ea typeface="NanumGothic"/>
              <a:cs typeface="NanumGothic"/>
              <a:sym typeface="Nanum Gothic"/>
            </a:endParaRPr>
          </a:p>
          <a:p>
            <a:pPr marL="457200" lvl="0" indent="-317500" algn="l" rtl="0">
              <a:lnSpc>
                <a:spcPct val="150000"/>
              </a:lnSpc>
              <a:spcBef>
                <a:spcPts val="1000"/>
              </a:spcBef>
              <a:spcAft>
                <a:spcPts val="0"/>
              </a:spcAft>
              <a:buSzPts val="1400"/>
              <a:buFont typeface="Nanum Gothic"/>
              <a:buChar char="●"/>
            </a:pPr>
            <a:r>
              <a:rPr lang="ko-KR" sz="1400" b="1">
                <a:latin typeface="NanumGothic"/>
                <a:ea typeface="NanumGothic"/>
                <a:cs typeface="NanumGothic"/>
                <a:sym typeface="Nanum Gothic"/>
              </a:rPr>
              <a:t>실험에 사용된 NQ Dataset의 한계</a:t>
            </a:r>
            <a:endParaRPr sz="1400" b="1">
              <a:latin typeface="NanumGothic"/>
              <a:ea typeface="NanumGothic"/>
              <a:cs typeface="NanumGothic"/>
              <a:sym typeface="Nanum Gothic"/>
            </a:endParaRPr>
          </a:p>
          <a:p>
            <a:pPr marL="914400" lvl="1" indent="-317500" algn="l" rtl="0">
              <a:lnSpc>
                <a:spcPct val="150000"/>
              </a:lnSpc>
              <a:spcBef>
                <a:spcPts val="0"/>
              </a:spcBef>
              <a:spcAft>
                <a:spcPts val="0"/>
              </a:spcAft>
              <a:buSzPts val="1400"/>
              <a:buFont typeface="Nanum Gothic"/>
              <a:buChar char="○"/>
            </a:pPr>
            <a:r>
              <a:rPr lang="ko-KR" sz="1400">
                <a:latin typeface="NanumGothic"/>
                <a:ea typeface="NanumGothic"/>
                <a:cs typeface="NanumGothic"/>
                <a:sym typeface="Nanum Gothic"/>
              </a:rPr>
              <a:t>NQ Dataset은 </a:t>
            </a:r>
            <a:r>
              <a:rPr lang="ko-KR" sz="1400" b="1">
                <a:solidFill>
                  <a:schemeClr val="accent1"/>
                </a:solidFill>
                <a:latin typeface="NanumGothic"/>
                <a:ea typeface="NanumGothic"/>
                <a:cs typeface="NanumGothic"/>
                <a:sym typeface="Nanum Gothic"/>
              </a:rPr>
              <a:t>단답형 질문</a:t>
            </a:r>
            <a:r>
              <a:rPr lang="ko-KR" sz="1400">
                <a:latin typeface="NanumGothic"/>
                <a:ea typeface="NanumGothic"/>
                <a:cs typeface="NanumGothic"/>
                <a:sym typeface="Nanum Gothic"/>
              </a:rPr>
              <a:t>으로만 구성되어 있고, 질문의 근거가 되는</a:t>
            </a:r>
            <a:r>
              <a:rPr lang="ko-KR" sz="1400">
                <a:solidFill>
                  <a:schemeClr val="accent1"/>
                </a:solidFill>
                <a:latin typeface="NanumGothic"/>
                <a:ea typeface="NanumGothic"/>
                <a:cs typeface="NanumGothic"/>
                <a:sym typeface="Nanum Gothic"/>
              </a:rPr>
              <a:t> </a:t>
            </a:r>
            <a:r>
              <a:rPr lang="ko-KR" sz="1400" b="1">
                <a:solidFill>
                  <a:schemeClr val="accent1"/>
                </a:solidFill>
                <a:latin typeface="NanumGothic"/>
                <a:ea typeface="NanumGothic"/>
                <a:cs typeface="NanumGothic"/>
                <a:sym typeface="Nanum Gothic"/>
              </a:rPr>
              <a:t>source document가 하나</a:t>
            </a:r>
            <a:r>
              <a:rPr lang="ko-KR" sz="1400">
                <a:latin typeface="NanumGothic"/>
                <a:ea typeface="NanumGothic"/>
                <a:cs typeface="NanumGothic"/>
                <a:sym typeface="Nanum Gothic"/>
              </a:rPr>
              <a:t>로 정해져 있음</a:t>
            </a:r>
            <a:endParaRPr sz="1400">
              <a:latin typeface="NanumGothic"/>
              <a:ea typeface="NanumGothic"/>
              <a:cs typeface="NanumGothic"/>
              <a:sym typeface="Nanum Gothic"/>
            </a:endParaRPr>
          </a:p>
          <a:p>
            <a:pPr marL="914400" lvl="1" indent="-317500" algn="l" rtl="0">
              <a:lnSpc>
                <a:spcPct val="150000"/>
              </a:lnSpc>
              <a:spcBef>
                <a:spcPts val="0"/>
              </a:spcBef>
              <a:spcAft>
                <a:spcPts val="0"/>
              </a:spcAft>
              <a:buSzPts val="1400"/>
              <a:buFont typeface="Nanum Gothic"/>
              <a:buChar char="○"/>
            </a:pPr>
            <a:r>
              <a:rPr lang="ko-KR" sz="1400">
                <a:latin typeface="NanumGothic"/>
                <a:ea typeface="NanumGothic"/>
                <a:cs typeface="NanumGothic"/>
                <a:sym typeface="Nanum Gothic"/>
              </a:rPr>
              <a:t>그러나, 실제 상황에서는 </a:t>
            </a:r>
            <a:r>
              <a:rPr lang="ko-KR" sz="1400" b="1">
                <a:latin typeface="NanumGothic"/>
                <a:ea typeface="NanumGothic"/>
                <a:cs typeface="NanumGothic"/>
                <a:sym typeface="Nanum Gothic"/>
              </a:rPr>
              <a:t>1) 단답으로 해결 불가능한 </a:t>
            </a:r>
            <a:r>
              <a:rPr lang="ko-KR" sz="1400" b="1">
                <a:solidFill>
                  <a:schemeClr val="accent1"/>
                </a:solidFill>
                <a:latin typeface="NanumGothic"/>
                <a:ea typeface="NanumGothic"/>
                <a:cs typeface="NanumGothic"/>
                <a:sym typeface="Nanum Gothic"/>
              </a:rPr>
              <a:t>complex query</a:t>
            </a:r>
            <a:r>
              <a:rPr lang="ko-KR" sz="1400" b="1">
                <a:latin typeface="NanumGothic"/>
                <a:ea typeface="NanumGothic"/>
                <a:cs typeface="NanumGothic"/>
                <a:sym typeface="Nanum Gothic"/>
              </a:rPr>
              <a:t>들이 포함될 가능성</a:t>
            </a:r>
            <a:r>
              <a:rPr lang="ko-KR" sz="1400">
                <a:latin typeface="NanumGothic"/>
                <a:ea typeface="NanumGothic"/>
                <a:cs typeface="NanumGothic"/>
                <a:sym typeface="Nanum Gothic"/>
              </a:rPr>
              <a:t>이 있고, </a:t>
            </a:r>
            <a:r>
              <a:rPr lang="ko-KR" sz="1400" b="1">
                <a:latin typeface="NanumGothic"/>
                <a:ea typeface="NanumGothic"/>
                <a:cs typeface="NanumGothic"/>
                <a:sym typeface="Nanum Gothic"/>
              </a:rPr>
              <a:t>2) 질문의 근거가 되는</a:t>
            </a:r>
            <a:r>
              <a:rPr lang="ko-KR" sz="1400" b="1">
                <a:solidFill>
                  <a:schemeClr val="accent1"/>
                </a:solidFill>
                <a:latin typeface="NanumGothic"/>
                <a:ea typeface="NanumGothic"/>
                <a:cs typeface="NanumGothic"/>
                <a:sym typeface="Nanum Gothic"/>
              </a:rPr>
              <a:t> source document가 여러개 </a:t>
            </a:r>
            <a:r>
              <a:rPr lang="ko-KR" sz="1400" b="1">
                <a:latin typeface="NanumGothic"/>
                <a:ea typeface="NanumGothic"/>
                <a:cs typeface="NanumGothic"/>
                <a:sym typeface="Nanum Gothic"/>
              </a:rPr>
              <a:t>필요</a:t>
            </a:r>
            <a:r>
              <a:rPr lang="ko-KR" sz="1400">
                <a:latin typeface="NanumGothic"/>
                <a:ea typeface="NanumGothic"/>
                <a:cs typeface="NanumGothic"/>
                <a:sym typeface="Nanum Gothic"/>
              </a:rPr>
              <a:t>할 수도 있음</a:t>
            </a:r>
            <a:endParaRPr sz="1400">
              <a:latin typeface="NanumGothic"/>
              <a:ea typeface="NanumGothic"/>
              <a:cs typeface="NanumGothic"/>
              <a:sym typeface="Nanum Gothic"/>
            </a:endParaRPr>
          </a:p>
          <a:p>
            <a:pPr marL="914400" lvl="1" indent="-317500" algn="l" rtl="0">
              <a:lnSpc>
                <a:spcPct val="150000"/>
              </a:lnSpc>
              <a:spcBef>
                <a:spcPts val="0"/>
              </a:spcBef>
              <a:spcAft>
                <a:spcPts val="0"/>
              </a:spcAft>
              <a:buSzPts val="1400"/>
              <a:buFont typeface="Nanum Gothic"/>
              <a:buChar char="○"/>
            </a:pPr>
            <a:r>
              <a:rPr lang="ko-KR" sz="1400">
                <a:latin typeface="NanumGothic"/>
                <a:ea typeface="NanumGothic"/>
                <a:cs typeface="NanumGothic"/>
                <a:sym typeface="Nanum Gothic"/>
              </a:rPr>
              <a:t>따라서 실제 상황을 반영하는 data는 아니므로, 추후에 이러한 한계점들을 보완하는 여러 data들로 실험을 진행할 필요가 있음</a:t>
            </a:r>
            <a:endParaRPr sz="1400">
              <a:latin typeface="NanumGothic"/>
              <a:ea typeface="NanumGothic"/>
              <a:cs typeface="NanumGothic"/>
              <a:sym typeface="Nanum Gothic"/>
            </a:endParaRPr>
          </a:p>
          <a:p>
            <a:pPr marL="457200" lvl="0" indent="-317500" algn="l" rtl="0">
              <a:lnSpc>
                <a:spcPct val="150000"/>
              </a:lnSpc>
              <a:spcBef>
                <a:spcPts val="0"/>
              </a:spcBef>
              <a:spcAft>
                <a:spcPts val="0"/>
              </a:spcAft>
              <a:buSzPts val="1400"/>
              <a:buFont typeface="Nanum Gothic"/>
              <a:buChar char="●"/>
            </a:pPr>
            <a:r>
              <a:rPr lang="ko-KR" sz="1400" b="1">
                <a:latin typeface="NanumGothic"/>
                <a:ea typeface="NanumGothic"/>
                <a:cs typeface="NanumGothic"/>
                <a:sym typeface="Nanum Gothic"/>
              </a:rPr>
              <a:t>Indexing 파일의 크기가 너무 큼</a:t>
            </a:r>
            <a:r>
              <a:rPr lang="ko-KR" sz="1400">
                <a:latin typeface="NanumGothic"/>
                <a:ea typeface="NanumGothic"/>
                <a:cs typeface="NanumGothic"/>
                <a:sym typeface="Nanum Gothic"/>
              </a:rPr>
              <a:t> </a:t>
            </a:r>
            <a:r>
              <a:rPr lang="ko-KR" sz="1400" b="1">
                <a:latin typeface="NanumGothic"/>
                <a:ea typeface="NanumGothic"/>
                <a:cs typeface="NanumGothic"/>
                <a:sym typeface="Nanum Gothic"/>
              </a:rPr>
              <a:t>→</a:t>
            </a:r>
            <a:r>
              <a:rPr lang="ko-KR" sz="1400">
                <a:latin typeface="NanumGothic"/>
                <a:ea typeface="NanumGothic"/>
                <a:cs typeface="NanumGothic"/>
                <a:sym typeface="Nanum Gothic"/>
              </a:rPr>
              <a:t> </a:t>
            </a:r>
            <a:r>
              <a:rPr lang="ko-KR" sz="1400" b="1">
                <a:latin typeface="NanumGothic"/>
                <a:ea typeface="NanumGothic"/>
                <a:cs typeface="NanumGothic"/>
                <a:sym typeface="Nanum Gothic"/>
              </a:rPr>
              <a:t>QSFT 시 소요되는 시간이 너무 큼 </a:t>
            </a:r>
            <a:r>
              <a:rPr lang="ko-KR" sz="1400">
                <a:latin typeface="NanumGothic"/>
                <a:ea typeface="NanumGothic"/>
                <a:cs typeface="NanumGothic"/>
                <a:sym typeface="Nanum Gothic"/>
              </a:rPr>
              <a:t>(1epoch 당 평균 3시간)</a:t>
            </a:r>
            <a:endParaRPr sz="1400">
              <a:latin typeface="NanumGothic"/>
              <a:ea typeface="NanumGothic"/>
              <a:cs typeface="NanumGothic"/>
              <a:sym typeface="Nanum Gothic"/>
            </a:endParaRPr>
          </a:p>
          <a:p>
            <a:pPr marL="914400" lvl="1" indent="-317500" algn="l" rtl="0">
              <a:lnSpc>
                <a:spcPct val="150000"/>
              </a:lnSpc>
              <a:spcBef>
                <a:spcPts val="0"/>
              </a:spcBef>
              <a:spcAft>
                <a:spcPts val="0"/>
              </a:spcAft>
              <a:buSzPts val="1400"/>
              <a:buFont typeface="Nanum Gothic"/>
              <a:buChar char="○"/>
            </a:pPr>
            <a:r>
              <a:rPr lang="ko-KR" sz="1400">
                <a:latin typeface="NanumGothic"/>
                <a:ea typeface="NanumGothic"/>
                <a:cs typeface="NanumGothic"/>
                <a:sym typeface="Nanum Gothic"/>
              </a:rPr>
              <a:t>전체 가설을 통합한 결과를 내지 못함</a:t>
            </a:r>
            <a:endParaRPr sz="1400">
              <a:latin typeface="NanumGothic"/>
              <a:ea typeface="NanumGothic"/>
              <a:cs typeface="NanumGothic"/>
              <a:sym typeface="Nanum Gothic"/>
            </a:endParaRPr>
          </a:p>
          <a:p>
            <a:pPr marL="914400" lvl="1" indent="-317500" algn="l" rtl="0">
              <a:lnSpc>
                <a:spcPct val="150000"/>
              </a:lnSpc>
              <a:spcBef>
                <a:spcPts val="0"/>
              </a:spcBef>
              <a:spcAft>
                <a:spcPts val="0"/>
              </a:spcAft>
              <a:buSzPts val="1400"/>
              <a:buFont typeface="Nanum Gothic"/>
              <a:buChar char="○"/>
            </a:pPr>
            <a:r>
              <a:rPr lang="ko-KR" sz="1400">
                <a:latin typeface="NanumGothic"/>
                <a:ea typeface="NanumGothic"/>
                <a:cs typeface="NanumGothic"/>
                <a:sym typeface="Nanum Gothic"/>
              </a:rPr>
              <a:t>각 가설들을 더 구체화하지 못함</a:t>
            </a:r>
            <a:endParaRPr sz="1400">
              <a:latin typeface="NanumGothic"/>
              <a:ea typeface="NanumGothic"/>
              <a:cs typeface="NanumGothic"/>
              <a:sym typeface="Nanum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pic>
        <p:nvPicPr>
          <p:cNvPr id="1008" name="Google Shape;1008;g237d29bf840_6_0"/>
          <p:cNvPicPr preferRelativeResize="0"/>
          <p:nvPr/>
        </p:nvPicPr>
        <p:blipFill rotWithShape="1">
          <a:blip r:embed="rId3">
            <a:alphaModFix/>
          </a:blip>
          <a:srcRect/>
          <a:stretch/>
        </p:blipFill>
        <p:spPr>
          <a:xfrm>
            <a:off x="371475" y="6435090"/>
            <a:ext cx="1166079" cy="170646"/>
          </a:xfrm>
          <a:prstGeom prst="rect">
            <a:avLst/>
          </a:prstGeom>
          <a:noFill/>
          <a:ln>
            <a:noFill/>
          </a:ln>
        </p:spPr>
      </p:pic>
      <p:sp>
        <p:nvSpPr>
          <p:cNvPr id="1009" name="Google Shape;1009;g237d29bf840_6_0"/>
          <p:cNvSpPr txBox="1"/>
          <p:nvPr/>
        </p:nvSpPr>
        <p:spPr>
          <a:xfrm>
            <a:off x="294942" y="272300"/>
            <a:ext cx="36255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4.3. 추후 발전 계획</a:t>
            </a:r>
            <a:endParaRPr sz="1100" b="1" i="0" u="none" strike="noStrike" cap="none">
              <a:solidFill>
                <a:schemeClr val="dk1"/>
              </a:solidFill>
              <a:latin typeface="NanumGothic"/>
              <a:ea typeface="NanumGothic"/>
              <a:cs typeface="NanumGothic"/>
              <a:sym typeface="Nanum Gothic"/>
            </a:endParaRPr>
          </a:p>
        </p:txBody>
      </p:sp>
      <p:cxnSp>
        <p:nvCxnSpPr>
          <p:cNvPr id="1010" name="Google Shape;1010;g237d29bf840_6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pic>
        <p:nvPicPr>
          <p:cNvPr id="1011" name="Google Shape;1011;g237d29bf840_6_0"/>
          <p:cNvPicPr preferRelativeResize="0"/>
          <p:nvPr/>
        </p:nvPicPr>
        <p:blipFill rotWithShape="1">
          <a:blip r:embed="rId4">
            <a:alphaModFix/>
          </a:blip>
          <a:srcRect l="54747" b="5508"/>
          <a:stretch/>
        </p:blipFill>
        <p:spPr>
          <a:xfrm>
            <a:off x="1124552" y="2537400"/>
            <a:ext cx="1569074" cy="1943099"/>
          </a:xfrm>
          <a:prstGeom prst="rect">
            <a:avLst/>
          </a:prstGeom>
          <a:noFill/>
          <a:ln>
            <a:noFill/>
          </a:ln>
        </p:spPr>
      </p:pic>
      <p:sp>
        <p:nvSpPr>
          <p:cNvPr id="1012" name="Google Shape;1012;g237d29bf840_6_0"/>
          <p:cNvSpPr/>
          <p:nvPr/>
        </p:nvSpPr>
        <p:spPr>
          <a:xfrm>
            <a:off x="3515002" y="3112500"/>
            <a:ext cx="1987800" cy="12120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DensePhrases</a:t>
            </a:r>
            <a:endParaRPr sz="1800" b="1">
              <a:latin typeface="NanumGothic"/>
              <a:ea typeface="NanumGothic"/>
              <a:cs typeface="NanumGothic"/>
              <a:sym typeface="Nanum Gothic"/>
            </a:endParaRPr>
          </a:p>
          <a:p>
            <a:pPr marL="0" lvl="0" indent="0" algn="ctr" rtl="0">
              <a:spcBef>
                <a:spcPts val="0"/>
              </a:spcBef>
              <a:spcAft>
                <a:spcPts val="0"/>
              </a:spcAft>
              <a:buNone/>
            </a:pPr>
            <a:r>
              <a:rPr lang="ko-KR" sz="1800" b="1">
                <a:latin typeface="NanumGothic"/>
                <a:ea typeface="NanumGothic"/>
                <a:cs typeface="NanumGothic"/>
                <a:sym typeface="Nanum Gothic"/>
              </a:rPr>
              <a:t>(Retriever)</a:t>
            </a:r>
            <a:endParaRPr sz="1800" b="1">
              <a:latin typeface="NanumGothic"/>
              <a:ea typeface="NanumGothic"/>
              <a:cs typeface="NanumGothic"/>
              <a:sym typeface="Nanum Gothic"/>
            </a:endParaRPr>
          </a:p>
        </p:txBody>
      </p:sp>
      <p:sp>
        <p:nvSpPr>
          <p:cNvPr id="1013" name="Google Shape;1013;g237d29bf840_6_0"/>
          <p:cNvSpPr/>
          <p:nvPr/>
        </p:nvSpPr>
        <p:spPr>
          <a:xfrm>
            <a:off x="8925251" y="3112500"/>
            <a:ext cx="1741800" cy="12120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GLM</a:t>
            </a:r>
            <a:endParaRPr sz="1800" b="1">
              <a:latin typeface="NanumGothic"/>
              <a:ea typeface="NanumGothic"/>
              <a:cs typeface="NanumGothic"/>
              <a:sym typeface="Nanum Gothic"/>
            </a:endParaRPr>
          </a:p>
          <a:p>
            <a:pPr marL="0" lvl="0" indent="0" algn="ctr" rtl="0">
              <a:spcBef>
                <a:spcPts val="0"/>
              </a:spcBef>
              <a:spcAft>
                <a:spcPts val="0"/>
              </a:spcAft>
              <a:buNone/>
            </a:pPr>
            <a:r>
              <a:rPr lang="ko-KR" sz="1800" b="1">
                <a:latin typeface="NanumGothic"/>
                <a:ea typeface="NanumGothic"/>
                <a:cs typeface="NanumGothic"/>
                <a:sym typeface="Nanum Gothic"/>
              </a:rPr>
              <a:t>(Reader)</a:t>
            </a:r>
            <a:endParaRPr sz="1800" b="1">
              <a:latin typeface="NanumGothic"/>
              <a:ea typeface="NanumGothic"/>
              <a:cs typeface="NanumGothic"/>
              <a:sym typeface="Nanum Gothic"/>
            </a:endParaRPr>
          </a:p>
        </p:txBody>
      </p:sp>
      <p:sp>
        <p:nvSpPr>
          <p:cNvPr id="1014" name="Google Shape;1014;g237d29bf840_6_0"/>
          <p:cNvSpPr txBox="1"/>
          <p:nvPr/>
        </p:nvSpPr>
        <p:spPr>
          <a:xfrm>
            <a:off x="3834884" y="2169825"/>
            <a:ext cx="1352700" cy="431100"/>
          </a:xfrm>
          <a:prstGeom prst="rect">
            <a:avLst/>
          </a:prstGeom>
          <a:solidFill>
            <a:srgbClr val="C8EA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Question</a:t>
            </a:r>
            <a:endParaRPr sz="1600" b="1">
              <a:latin typeface="NanumGothic"/>
              <a:ea typeface="NanumGothic"/>
              <a:cs typeface="NanumGothic"/>
              <a:sym typeface="Nanum Gothic"/>
            </a:endParaRPr>
          </a:p>
        </p:txBody>
      </p:sp>
      <p:sp>
        <p:nvSpPr>
          <p:cNvPr id="1015" name="Google Shape;1015;g237d29bf840_6_0"/>
          <p:cNvSpPr txBox="1"/>
          <p:nvPr/>
        </p:nvSpPr>
        <p:spPr>
          <a:xfrm>
            <a:off x="9119800" y="4820000"/>
            <a:ext cx="1352700" cy="431100"/>
          </a:xfrm>
          <a:prstGeom prst="rect">
            <a:avLst/>
          </a:prstGeom>
          <a:solidFill>
            <a:srgbClr val="C8EA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Answer</a:t>
            </a:r>
            <a:endParaRPr sz="1600" b="1">
              <a:latin typeface="NanumGothic"/>
              <a:ea typeface="NanumGothic"/>
              <a:cs typeface="NanumGothic"/>
              <a:sym typeface="Nanum Gothic"/>
            </a:endParaRPr>
          </a:p>
        </p:txBody>
      </p:sp>
      <p:cxnSp>
        <p:nvCxnSpPr>
          <p:cNvPr id="1016" name="Google Shape;1016;g237d29bf840_6_0"/>
          <p:cNvCxnSpPr>
            <a:stCxn id="1014" idx="2"/>
            <a:endCxn id="1012" idx="0"/>
          </p:cNvCxnSpPr>
          <p:nvPr/>
        </p:nvCxnSpPr>
        <p:spPr>
          <a:xfrm flipH="1">
            <a:off x="4508834" y="2600925"/>
            <a:ext cx="2400" cy="511500"/>
          </a:xfrm>
          <a:prstGeom prst="straightConnector1">
            <a:avLst/>
          </a:prstGeom>
          <a:noFill/>
          <a:ln w="28575" cap="flat" cmpd="sng">
            <a:solidFill>
              <a:schemeClr val="dk1"/>
            </a:solidFill>
            <a:prstDash val="solid"/>
            <a:round/>
            <a:headEnd type="none" w="med" len="med"/>
            <a:tailEnd type="triangle" w="med" len="med"/>
          </a:ln>
        </p:spPr>
      </p:cxnSp>
      <p:cxnSp>
        <p:nvCxnSpPr>
          <p:cNvPr id="1017" name="Google Shape;1017;g237d29bf840_6_0"/>
          <p:cNvCxnSpPr/>
          <p:nvPr/>
        </p:nvCxnSpPr>
        <p:spPr>
          <a:xfrm rot="10800000" flipH="1">
            <a:off x="2417650" y="3759225"/>
            <a:ext cx="1103100" cy="13800"/>
          </a:xfrm>
          <a:prstGeom prst="straightConnector1">
            <a:avLst/>
          </a:prstGeom>
          <a:noFill/>
          <a:ln w="28575" cap="flat" cmpd="sng">
            <a:solidFill>
              <a:schemeClr val="dk1"/>
            </a:solidFill>
            <a:prstDash val="solid"/>
            <a:round/>
            <a:headEnd type="none" w="med" len="med"/>
            <a:tailEnd type="triangle" w="med" len="med"/>
          </a:ln>
        </p:spPr>
      </p:cxnSp>
      <p:cxnSp>
        <p:nvCxnSpPr>
          <p:cNvPr id="1018" name="Google Shape;1018;g237d29bf840_6_0"/>
          <p:cNvCxnSpPr/>
          <p:nvPr/>
        </p:nvCxnSpPr>
        <p:spPr>
          <a:xfrm>
            <a:off x="9796138" y="4324500"/>
            <a:ext cx="0" cy="511500"/>
          </a:xfrm>
          <a:prstGeom prst="straightConnector1">
            <a:avLst/>
          </a:prstGeom>
          <a:noFill/>
          <a:ln w="28575" cap="flat" cmpd="sng">
            <a:solidFill>
              <a:schemeClr val="dk1"/>
            </a:solidFill>
            <a:prstDash val="solid"/>
            <a:round/>
            <a:headEnd type="none" w="med" len="med"/>
            <a:tailEnd type="triangle" w="med" len="med"/>
          </a:ln>
        </p:spPr>
      </p:cxnSp>
      <p:cxnSp>
        <p:nvCxnSpPr>
          <p:cNvPr id="1019" name="Google Shape;1019;g237d29bf840_6_0"/>
          <p:cNvCxnSpPr/>
          <p:nvPr/>
        </p:nvCxnSpPr>
        <p:spPr>
          <a:xfrm>
            <a:off x="7843563" y="3759125"/>
            <a:ext cx="1096200" cy="0"/>
          </a:xfrm>
          <a:prstGeom prst="straightConnector1">
            <a:avLst/>
          </a:prstGeom>
          <a:noFill/>
          <a:ln w="28575" cap="flat" cmpd="sng">
            <a:solidFill>
              <a:schemeClr val="dk1"/>
            </a:solidFill>
            <a:prstDash val="solid"/>
            <a:round/>
            <a:headEnd type="none" w="med" len="med"/>
            <a:tailEnd type="triangle" w="med" len="med"/>
          </a:ln>
        </p:spPr>
      </p:cxnSp>
      <p:cxnSp>
        <p:nvCxnSpPr>
          <p:cNvPr id="1020" name="Google Shape;1020;g237d29bf840_6_0"/>
          <p:cNvCxnSpPr/>
          <p:nvPr/>
        </p:nvCxnSpPr>
        <p:spPr>
          <a:xfrm>
            <a:off x="5502800" y="3718500"/>
            <a:ext cx="1001100" cy="0"/>
          </a:xfrm>
          <a:prstGeom prst="straightConnector1">
            <a:avLst/>
          </a:prstGeom>
          <a:noFill/>
          <a:ln w="28575" cap="flat" cmpd="sng">
            <a:solidFill>
              <a:schemeClr val="dk1"/>
            </a:solidFill>
            <a:prstDash val="solid"/>
            <a:round/>
            <a:headEnd type="none" w="med" len="med"/>
            <a:tailEnd type="triangle" w="med" len="med"/>
          </a:ln>
        </p:spPr>
      </p:cxnSp>
      <p:sp>
        <p:nvSpPr>
          <p:cNvPr id="1021" name="Google Shape;1021;g237d29bf840_6_0"/>
          <p:cNvSpPr/>
          <p:nvPr/>
        </p:nvSpPr>
        <p:spPr>
          <a:xfrm>
            <a:off x="6490863" y="3188800"/>
            <a:ext cx="1352700" cy="1707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g237d29bf840_6_0"/>
          <p:cNvSpPr/>
          <p:nvPr/>
        </p:nvSpPr>
        <p:spPr>
          <a:xfrm>
            <a:off x="6490863" y="3413500"/>
            <a:ext cx="1352700" cy="1707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1023" name="Google Shape;1023;g237d29bf840_6_0"/>
          <p:cNvSpPr/>
          <p:nvPr/>
        </p:nvSpPr>
        <p:spPr>
          <a:xfrm>
            <a:off x="6490863" y="3638200"/>
            <a:ext cx="1352700" cy="1707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1024" name="Google Shape;1024;g237d29bf840_6_0"/>
          <p:cNvSpPr/>
          <p:nvPr/>
        </p:nvSpPr>
        <p:spPr>
          <a:xfrm>
            <a:off x="6490863" y="3862900"/>
            <a:ext cx="1352700" cy="1707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1025" name="Google Shape;1025;g237d29bf840_6_0"/>
          <p:cNvSpPr txBox="1"/>
          <p:nvPr/>
        </p:nvSpPr>
        <p:spPr>
          <a:xfrm>
            <a:off x="6490863" y="4050725"/>
            <a:ext cx="13527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source passages</a:t>
            </a:r>
            <a:endParaRPr sz="1600" b="1">
              <a:latin typeface="NanumGothic"/>
              <a:ea typeface="NanumGothic"/>
              <a:cs typeface="NanumGothic"/>
              <a:sym typeface="Nanum Gothic"/>
            </a:endParaRPr>
          </a:p>
        </p:txBody>
      </p:sp>
      <p:sp>
        <p:nvSpPr>
          <p:cNvPr id="1026" name="Google Shape;1026;g237d29bf840_6_0"/>
          <p:cNvSpPr txBox="1"/>
          <p:nvPr/>
        </p:nvSpPr>
        <p:spPr>
          <a:xfrm>
            <a:off x="9119800" y="1347875"/>
            <a:ext cx="1837500" cy="677100"/>
          </a:xfrm>
          <a:prstGeom prst="rect">
            <a:avLst/>
          </a:prstGeom>
          <a:solidFill>
            <a:srgbClr val="FFF2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GPT 3.5,</a:t>
            </a:r>
            <a:endParaRPr sz="1600" b="1">
              <a:latin typeface="NanumGothic"/>
              <a:ea typeface="NanumGothic"/>
              <a:cs typeface="NanumGothic"/>
              <a:sym typeface="Nanum Gothic"/>
            </a:endParaRPr>
          </a:p>
          <a:p>
            <a:pPr marL="0" lvl="0" indent="0" algn="ctr" rtl="0">
              <a:spcBef>
                <a:spcPts val="0"/>
              </a:spcBef>
              <a:spcAft>
                <a:spcPts val="0"/>
              </a:spcAft>
              <a:buNone/>
            </a:pPr>
            <a:r>
              <a:rPr lang="ko-KR" sz="1600" b="1">
                <a:latin typeface="NanumGothic"/>
                <a:ea typeface="NanumGothic"/>
                <a:cs typeface="NanumGothic"/>
                <a:sym typeface="Nanum Gothic"/>
              </a:rPr>
              <a:t>CLOVA Studio</a:t>
            </a:r>
            <a:endParaRPr sz="1600" b="1">
              <a:latin typeface="NanumGothic"/>
              <a:ea typeface="NanumGothic"/>
              <a:cs typeface="NanumGothic"/>
              <a:sym typeface="Nanum Gothic"/>
            </a:endParaRPr>
          </a:p>
        </p:txBody>
      </p:sp>
      <p:sp>
        <p:nvSpPr>
          <p:cNvPr id="1027" name="Google Shape;1027;g237d29bf840_6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1028" name="Google Shape;1028;g237d29bf840_6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43</a:t>
            </a:fld>
            <a:endParaRPr sz="900" b="1" i="0" u="none" strike="noStrike" cap="none">
              <a:solidFill>
                <a:srgbClr val="888888"/>
              </a:solidFill>
              <a:latin typeface="NanumGothic"/>
              <a:ea typeface="NanumGothic"/>
              <a:cs typeface="NanumGothic"/>
              <a:sym typeface="Nanum Gothic"/>
            </a:endParaRPr>
          </a:p>
        </p:txBody>
      </p:sp>
      <p:cxnSp>
        <p:nvCxnSpPr>
          <p:cNvPr id="1029" name="Google Shape;1029;g237d29bf840_6_0"/>
          <p:cNvCxnSpPr>
            <a:stCxn id="1026" idx="2"/>
            <a:endCxn id="1013" idx="0"/>
          </p:cNvCxnSpPr>
          <p:nvPr/>
        </p:nvCxnSpPr>
        <p:spPr>
          <a:xfrm flipH="1">
            <a:off x="9796150" y="2024975"/>
            <a:ext cx="242400" cy="1087500"/>
          </a:xfrm>
          <a:prstGeom prst="straightConnector1">
            <a:avLst/>
          </a:prstGeom>
          <a:noFill/>
          <a:ln w="19050" cap="flat" cmpd="sng">
            <a:solidFill>
              <a:schemeClr val="dk1"/>
            </a:solidFill>
            <a:prstDash val="dash"/>
            <a:round/>
            <a:headEnd type="none" w="med" len="med"/>
            <a:tailEnd type="none" w="med" len="med"/>
          </a:ln>
        </p:spPr>
      </p:cxnSp>
      <p:sp>
        <p:nvSpPr>
          <p:cNvPr id="1030" name="Google Shape;1030;g237d29bf840_6_0"/>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4500"/>
              <a:buFont typeface="Arial"/>
              <a:buNone/>
            </a:pPr>
            <a:r>
              <a:rPr lang="ko-KR" sz="3000">
                <a:solidFill>
                  <a:schemeClr val="dk1"/>
                </a:solidFill>
                <a:latin typeface="NanumGothic ExtraBold"/>
                <a:ea typeface="NanumGothic ExtraBold"/>
                <a:cs typeface="NanumGothic ExtraBold"/>
                <a:sym typeface="NanumGothic ExtraBold"/>
              </a:rPr>
              <a:t>4.3. 추후 발전 계획</a:t>
            </a:r>
            <a:endParaRPr sz="3000" i="0" u="none" strike="noStrike" cap="none">
              <a:solidFill>
                <a:srgbClr val="000000"/>
              </a:solidFill>
              <a:latin typeface="NanumGothic ExtraBold"/>
              <a:ea typeface="NanumGothic ExtraBold"/>
              <a:cs typeface="NanumGothic ExtraBold"/>
              <a:sym typeface="NanumGothic ExtraBo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g25c16518f6f_1_2"/>
          <p:cNvPicPr preferRelativeResize="0"/>
          <p:nvPr/>
        </p:nvPicPr>
        <p:blipFill rotWithShape="1">
          <a:blip r:embed="rId3">
            <a:alphaModFix/>
          </a:blip>
          <a:srcRect/>
          <a:stretch/>
        </p:blipFill>
        <p:spPr>
          <a:xfrm>
            <a:off x="371475" y="6435090"/>
            <a:ext cx="1166079" cy="170646"/>
          </a:xfrm>
          <a:prstGeom prst="rect">
            <a:avLst/>
          </a:prstGeom>
          <a:noFill/>
          <a:ln>
            <a:noFill/>
          </a:ln>
        </p:spPr>
      </p:pic>
      <p:sp>
        <p:nvSpPr>
          <p:cNvPr id="1036" name="Google Shape;1036;g25c16518f6f_1_2"/>
          <p:cNvSpPr txBox="1"/>
          <p:nvPr/>
        </p:nvSpPr>
        <p:spPr>
          <a:xfrm>
            <a:off x="294942" y="272300"/>
            <a:ext cx="36255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4.3. 추후 발전 계획</a:t>
            </a:r>
            <a:endParaRPr sz="1100" b="1" i="0" u="none" strike="noStrike" cap="none">
              <a:solidFill>
                <a:schemeClr val="dk1"/>
              </a:solidFill>
              <a:latin typeface="NanumGothic"/>
              <a:ea typeface="NanumGothic"/>
              <a:cs typeface="NanumGothic"/>
              <a:sym typeface="Nanum Gothic"/>
            </a:endParaRPr>
          </a:p>
        </p:txBody>
      </p:sp>
      <p:cxnSp>
        <p:nvCxnSpPr>
          <p:cNvPr id="1037" name="Google Shape;1037;g25c16518f6f_1_2"/>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1038" name="Google Shape;1038;g25c16518f6f_1_2"/>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1039" name="Google Shape;1039;g25c16518f6f_1_2"/>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44</a:t>
            </a:fld>
            <a:endParaRPr sz="900" b="1" i="0" u="none" strike="noStrike" cap="none">
              <a:solidFill>
                <a:srgbClr val="888888"/>
              </a:solidFill>
              <a:latin typeface="NanumGothic"/>
              <a:ea typeface="NanumGothic"/>
              <a:cs typeface="NanumGothic"/>
              <a:sym typeface="Nanum Gothic"/>
            </a:endParaRPr>
          </a:p>
        </p:txBody>
      </p:sp>
      <p:sp>
        <p:nvSpPr>
          <p:cNvPr id="1040" name="Google Shape;1040;g25c16518f6f_1_2"/>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4500"/>
              <a:buFont typeface="Arial"/>
              <a:buNone/>
            </a:pPr>
            <a:r>
              <a:rPr lang="ko-KR" sz="3000">
                <a:solidFill>
                  <a:schemeClr val="dk1"/>
                </a:solidFill>
                <a:latin typeface="NanumGothic ExtraBold"/>
                <a:ea typeface="NanumGothic ExtraBold"/>
                <a:cs typeface="NanumGothic ExtraBold"/>
                <a:sym typeface="NanumGothic ExtraBold"/>
              </a:rPr>
              <a:t>지식기반 챗봇 시연</a:t>
            </a:r>
            <a:endParaRPr sz="3000" i="0" u="none" strike="noStrike" cap="none">
              <a:solidFill>
                <a:srgbClr val="000000"/>
              </a:solidFill>
              <a:latin typeface="NanumGothic ExtraBold"/>
              <a:ea typeface="NanumGothic ExtraBold"/>
              <a:cs typeface="NanumGothic ExtraBold"/>
              <a:sym typeface="NanumGothic ExtraBold"/>
            </a:endParaRPr>
          </a:p>
        </p:txBody>
      </p:sp>
      <p:pic>
        <p:nvPicPr>
          <p:cNvPr id="1041" name="Google Shape;1041;g25c16518f6f_1_2"/>
          <p:cNvPicPr preferRelativeResize="0"/>
          <p:nvPr/>
        </p:nvPicPr>
        <p:blipFill>
          <a:blip r:embed="rId4">
            <a:alphaModFix/>
          </a:blip>
          <a:stretch>
            <a:fillRect/>
          </a:stretch>
        </p:blipFill>
        <p:spPr>
          <a:xfrm>
            <a:off x="2167375" y="1557013"/>
            <a:ext cx="7730775" cy="4355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8EAFF"/>
        </a:solidFill>
        <a:effectLst/>
      </p:bgPr>
    </p:bg>
    <p:spTree>
      <p:nvGrpSpPr>
        <p:cNvPr id="1" name="Shape 1045"/>
        <p:cNvGrpSpPr/>
        <p:nvPr/>
      </p:nvGrpSpPr>
      <p:grpSpPr>
        <a:xfrm>
          <a:off x="0" y="0"/>
          <a:ext cx="0" cy="0"/>
          <a:chOff x="0" y="0"/>
          <a:chExt cx="0" cy="0"/>
        </a:xfrm>
      </p:grpSpPr>
      <p:sp>
        <p:nvSpPr>
          <p:cNvPr id="1046" name="Google Shape;1046;g25ac1a266b9_7_20"/>
          <p:cNvSpPr txBox="1"/>
          <p:nvPr/>
        </p:nvSpPr>
        <p:spPr>
          <a:xfrm>
            <a:off x="278875" y="416700"/>
            <a:ext cx="8928300" cy="8619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5000"/>
              <a:buFont typeface="Arial"/>
              <a:buNone/>
            </a:pPr>
            <a:r>
              <a:rPr lang="ko-KR" sz="5000">
                <a:solidFill>
                  <a:schemeClr val="dk1"/>
                </a:solidFill>
                <a:latin typeface="NanumGothic ExtraBold"/>
                <a:ea typeface="NanumGothic ExtraBold"/>
                <a:cs typeface="NanumGothic ExtraBold"/>
                <a:sym typeface="NanumGothic ExtraBold"/>
              </a:rPr>
              <a:t>5. Reference</a:t>
            </a:r>
            <a:endParaRPr sz="5000" i="0" u="none" strike="noStrike" cap="none">
              <a:solidFill>
                <a:schemeClr val="dk1"/>
              </a:solidFill>
              <a:latin typeface="NanumGothic ExtraBold"/>
              <a:ea typeface="NanumGothic ExtraBold"/>
              <a:cs typeface="NanumGothic ExtraBold"/>
              <a:sym typeface="NanumGothic ExtraBold"/>
            </a:endParaRPr>
          </a:p>
        </p:txBody>
      </p:sp>
      <p:cxnSp>
        <p:nvCxnSpPr>
          <p:cNvPr id="1047" name="Google Shape;1047;g25ac1a266b9_7_20"/>
          <p:cNvCxnSpPr/>
          <p:nvPr/>
        </p:nvCxnSpPr>
        <p:spPr>
          <a:xfrm>
            <a:off x="371475" y="3436686"/>
            <a:ext cx="11449200" cy="0"/>
          </a:xfrm>
          <a:prstGeom prst="straightConnector1">
            <a:avLst/>
          </a:prstGeom>
          <a:noFill/>
          <a:ln w="9525" cap="flat" cmpd="sng">
            <a:solidFill>
              <a:srgbClr val="7F7F7F"/>
            </a:solidFill>
            <a:prstDash val="solid"/>
            <a:miter lim="800000"/>
            <a:headEnd type="none" w="sm" len="sm"/>
            <a:tailEnd type="none" w="sm" len="sm"/>
          </a:ln>
        </p:spPr>
      </p:cxnSp>
      <p:pic>
        <p:nvPicPr>
          <p:cNvPr id="1048" name="Google Shape;1048;g25ac1a266b9_7_20"/>
          <p:cNvPicPr preferRelativeResize="0"/>
          <p:nvPr/>
        </p:nvPicPr>
        <p:blipFill rotWithShape="1">
          <a:blip r:embed="rId3">
            <a:alphaModFix/>
          </a:blip>
          <a:srcRect/>
          <a:stretch/>
        </p:blipFill>
        <p:spPr>
          <a:xfrm>
            <a:off x="371475" y="6435090"/>
            <a:ext cx="1166079" cy="170646"/>
          </a:xfrm>
          <a:prstGeom prst="rect">
            <a:avLst/>
          </a:prstGeom>
          <a:noFill/>
          <a:ln>
            <a:noFill/>
          </a:ln>
        </p:spPr>
      </p:pic>
      <p:cxnSp>
        <p:nvCxnSpPr>
          <p:cNvPr id="1049" name="Google Shape;1049;g25ac1a266b9_7_20"/>
          <p:cNvCxnSpPr/>
          <p:nvPr/>
        </p:nvCxnSpPr>
        <p:spPr>
          <a:xfrm>
            <a:off x="371475" y="260350"/>
            <a:ext cx="11449200" cy="0"/>
          </a:xfrm>
          <a:prstGeom prst="straightConnector1">
            <a:avLst/>
          </a:prstGeom>
          <a:noFill/>
          <a:ln w="9525" cap="flat" cmpd="sng">
            <a:solidFill>
              <a:srgbClr val="7F7F7F"/>
            </a:solidFill>
            <a:prstDash val="solid"/>
            <a:miter lim="800000"/>
            <a:headEnd type="none" w="sm" len="sm"/>
            <a:tailEnd type="none" w="sm" len="sm"/>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pic>
        <p:nvPicPr>
          <p:cNvPr id="1054" name="Google Shape;1054;g25c51fbcf73_3_0"/>
          <p:cNvPicPr preferRelativeResize="0"/>
          <p:nvPr/>
        </p:nvPicPr>
        <p:blipFill rotWithShape="1">
          <a:blip r:embed="rId3">
            <a:alphaModFix/>
          </a:blip>
          <a:srcRect/>
          <a:stretch/>
        </p:blipFill>
        <p:spPr>
          <a:xfrm>
            <a:off x="371475" y="6435090"/>
            <a:ext cx="1166079" cy="170646"/>
          </a:xfrm>
          <a:prstGeom prst="rect">
            <a:avLst/>
          </a:prstGeom>
          <a:noFill/>
          <a:ln>
            <a:noFill/>
          </a:ln>
        </p:spPr>
      </p:pic>
      <p:sp>
        <p:nvSpPr>
          <p:cNvPr id="1055" name="Google Shape;1055;g25c51fbcf73_3_0"/>
          <p:cNvSpPr txBox="1"/>
          <p:nvPr/>
        </p:nvSpPr>
        <p:spPr>
          <a:xfrm>
            <a:off x="294918" y="272310"/>
            <a:ext cx="10647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5. Reference</a:t>
            </a:r>
            <a:endParaRPr sz="1100" b="1" i="0" u="none" strike="noStrike" cap="none">
              <a:solidFill>
                <a:schemeClr val="dk1"/>
              </a:solidFill>
              <a:latin typeface="NanumGothic"/>
              <a:ea typeface="NanumGothic"/>
              <a:cs typeface="NanumGothic"/>
              <a:sym typeface="Nanum Gothic"/>
            </a:endParaRPr>
          </a:p>
        </p:txBody>
      </p:sp>
      <p:cxnSp>
        <p:nvCxnSpPr>
          <p:cNvPr id="1056" name="Google Shape;1056;g25c51fbcf73_3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1057" name="Google Shape;1057;g25c51fbcf73_3_0"/>
          <p:cNvSpPr txBox="1">
            <a:spLocks noGrp="1"/>
          </p:cNvSpPr>
          <p:nvPr>
            <p:ph type="body" idx="1"/>
          </p:nvPr>
        </p:nvSpPr>
        <p:spPr>
          <a:xfrm>
            <a:off x="838200" y="1520825"/>
            <a:ext cx="10515600" cy="4351200"/>
          </a:xfrm>
          <a:prstGeom prst="rect">
            <a:avLst/>
          </a:prstGeom>
        </p:spPr>
        <p:txBody>
          <a:bodyPr spcFirstLastPara="1" wrap="square" lIns="91425" tIns="45700" rIns="91425" bIns="45700" anchor="t" anchorCtr="0">
            <a:normAutofit/>
          </a:bodyPr>
          <a:lstStyle/>
          <a:p>
            <a:pPr marL="457200" lvl="0" indent="-317500" algn="l" rtl="0">
              <a:lnSpc>
                <a:spcPct val="115000"/>
              </a:lnSpc>
              <a:spcBef>
                <a:spcPts val="600"/>
              </a:spcBef>
              <a:spcAft>
                <a:spcPts val="0"/>
              </a:spcAft>
              <a:buClr>
                <a:srgbClr val="212529"/>
              </a:buClr>
              <a:buSzPts val="1400"/>
              <a:buFont typeface="Nanum Gothic"/>
              <a:buAutoNum type="arabicPeriod"/>
            </a:pPr>
            <a:r>
              <a:rPr lang="ko-KR" sz="1400">
                <a:solidFill>
                  <a:srgbClr val="212529"/>
                </a:solidFill>
                <a:highlight>
                  <a:srgbClr val="FFFFFF"/>
                </a:highlight>
                <a:latin typeface="NanumGothic"/>
                <a:ea typeface="NanumGothic"/>
                <a:cs typeface="NanumGothic"/>
                <a:sym typeface="Nanum Gothic"/>
              </a:rPr>
              <a:t>Jinhyuk Lee, Mujeen Sung, Jaewoo Kang, and Danqi Chen. 2021. </a:t>
            </a:r>
            <a:r>
              <a:rPr lang="ko-KR" sz="1400">
                <a:solidFill>
                  <a:srgbClr val="446E9B"/>
                </a:solidFill>
                <a:highlight>
                  <a:srgbClr val="FFFFFF"/>
                </a:highlight>
                <a:uFill>
                  <a:noFill/>
                </a:uFill>
                <a:latin typeface="NanumGothic"/>
                <a:ea typeface="NanumGothic"/>
                <a:cs typeface="NanumGothic"/>
                <a:sym typeface="Nanum Gothic"/>
                <a:hlinkClick r:id="rId4">
                  <a:extLst>
                    <a:ext uri="{A12FA001-AC4F-418D-AE19-62706E023703}">
                      <ahyp:hlinkClr xmlns:ahyp="http://schemas.microsoft.com/office/drawing/2018/hyperlinkcolor" val="tx"/>
                    </a:ext>
                  </a:extLst>
                </a:hlinkClick>
              </a:rPr>
              <a:t>Learning Dense Representations of Phrases at Scale</a:t>
            </a:r>
            <a:r>
              <a:rPr lang="ko-KR" sz="1400">
                <a:solidFill>
                  <a:srgbClr val="212529"/>
                </a:solidFill>
                <a:highlight>
                  <a:srgbClr val="FFFFFF"/>
                </a:highlight>
                <a:latin typeface="NanumGothic"/>
                <a:ea typeface="NanumGothic"/>
                <a:cs typeface="NanumGothic"/>
                <a:sym typeface="Nanum Gothic"/>
              </a:rPr>
              <a:t>. In </a:t>
            </a:r>
            <a:r>
              <a:rPr lang="ko-KR" sz="1400" i="1">
                <a:solidFill>
                  <a:srgbClr val="212529"/>
                </a:solidFill>
                <a:highlight>
                  <a:srgbClr val="FFFFFF"/>
                </a:highlight>
                <a:latin typeface="NanumGothic"/>
                <a:ea typeface="NanumGothic"/>
                <a:cs typeface="NanumGothic"/>
                <a:sym typeface="Nanum Gothic"/>
              </a:rPr>
              <a:t>Proceedings of the 59th Annual Meeting of the Association for Computational Linguistics and the 11th International Joint Conference on Natural Language Processing (Volume 1: Long Papers)</a:t>
            </a:r>
            <a:r>
              <a:rPr lang="ko-KR" sz="1400">
                <a:solidFill>
                  <a:srgbClr val="212529"/>
                </a:solidFill>
                <a:highlight>
                  <a:srgbClr val="FFFFFF"/>
                </a:highlight>
                <a:latin typeface="NanumGothic"/>
                <a:ea typeface="NanumGothic"/>
                <a:cs typeface="NanumGothic"/>
                <a:sym typeface="Nanum Gothic"/>
              </a:rPr>
              <a:t>, pages 6634–6647, Online. Association for Computational Linguistics.</a:t>
            </a:r>
            <a:endParaRPr sz="1400">
              <a:solidFill>
                <a:srgbClr val="212529"/>
              </a:solidFill>
              <a:highlight>
                <a:srgbClr val="FFFFFF"/>
              </a:highlight>
              <a:latin typeface="NanumGothic"/>
              <a:ea typeface="NanumGothic"/>
              <a:cs typeface="NanumGothic"/>
              <a:sym typeface="Nanum Gothic"/>
            </a:endParaRPr>
          </a:p>
          <a:p>
            <a:pPr marL="457200" lvl="0" indent="-317500" algn="l" rtl="0">
              <a:lnSpc>
                <a:spcPct val="115000"/>
              </a:lnSpc>
              <a:spcBef>
                <a:spcPts val="0"/>
              </a:spcBef>
              <a:spcAft>
                <a:spcPts val="0"/>
              </a:spcAft>
              <a:buClr>
                <a:srgbClr val="212529"/>
              </a:buClr>
              <a:buSzPts val="1400"/>
              <a:buFont typeface="Nanum Gothic"/>
              <a:buAutoNum type="arabicPeriod"/>
            </a:pPr>
            <a:r>
              <a:rPr lang="ko-KR" sz="1400">
                <a:solidFill>
                  <a:srgbClr val="212529"/>
                </a:solidFill>
                <a:highlight>
                  <a:srgbClr val="FFFFFF"/>
                </a:highlight>
                <a:latin typeface="NanumGothic"/>
                <a:ea typeface="NanumGothic"/>
                <a:cs typeface="NanumGothic"/>
                <a:sym typeface="Nanum Gothic"/>
              </a:rPr>
              <a:t>Jinhyuk Lee, Alexander Wettig, and Danqi Chen. 2021. </a:t>
            </a:r>
            <a:r>
              <a:rPr lang="ko-KR" sz="1400">
                <a:solidFill>
                  <a:srgbClr val="446E9B"/>
                </a:solidFill>
                <a:highlight>
                  <a:srgbClr val="FFFFFF"/>
                </a:highlight>
                <a:uFill>
                  <a:noFill/>
                </a:uFill>
                <a:latin typeface="NanumGothic"/>
                <a:ea typeface="NanumGothic"/>
                <a:cs typeface="NanumGothic"/>
                <a:sym typeface="Nanum Gothic"/>
                <a:hlinkClick r:id="rId5">
                  <a:extLst>
                    <a:ext uri="{A12FA001-AC4F-418D-AE19-62706E023703}">
                      <ahyp:hlinkClr xmlns:ahyp="http://schemas.microsoft.com/office/drawing/2018/hyperlinkcolor" val="tx"/>
                    </a:ext>
                  </a:extLst>
                </a:hlinkClick>
              </a:rPr>
              <a:t>Phrase Retrieval Learns Passage Retrieval, Too</a:t>
            </a:r>
            <a:r>
              <a:rPr lang="ko-KR" sz="1400">
                <a:solidFill>
                  <a:srgbClr val="212529"/>
                </a:solidFill>
                <a:highlight>
                  <a:srgbClr val="FFFFFF"/>
                </a:highlight>
                <a:latin typeface="NanumGothic"/>
                <a:ea typeface="NanumGothic"/>
                <a:cs typeface="NanumGothic"/>
                <a:sym typeface="Nanum Gothic"/>
              </a:rPr>
              <a:t>. In </a:t>
            </a:r>
            <a:r>
              <a:rPr lang="ko-KR" sz="1400" i="1">
                <a:solidFill>
                  <a:srgbClr val="212529"/>
                </a:solidFill>
                <a:highlight>
                  <a:srgbClr val="FFFFFF"/>
                </a:highlight>
                <a:latin typeface="NanumGothic"/>
                <a:ea typeface="NanumGothic"/>
                <a:cs typeface="NanumGothic"/>
                <a:sym typeface="Nanum Gothic"/>
              </a:rPr>
              <a:t>Proceedings of the 2021 Conference on Empirical Methods in Natural Language Processing</a:t>
            </a:r>
            <a:r>
              <a:rPr lang="ko-KR" sz="1400">
                <a:solidFill>
                  <a:srgbClr val="212529"/>
                </a:solidFill>
                <a:highlight>
                  <a:srgbClr val="FFFFFF"/>
                </a:highlight>
                <a:latin typeface="NanumGothic"/>
                <a:ea typeface="NanumGothic"/>
                <a:cs typeface="NanumGothic"/>
                <a:sym typeface="Nanum Gothic"/>
              </a:rPr>
              <a:t>, pages 3661–3672, Online and Punta Cana, Dominican Republic. Association for Computational Linguistics.</a:t>
            </a:r>
            <a:endParaRPr sz="1400">
              <a:solidFill>
                <a:srgbClr val="212529"/>
              </a:solidFill>
              <a:highlight>
                <a:srgbClr val="FFFFFF"/>
              </a:highlight>
              <a:latin typeface="NanumGothic"/>
              <a:ea typeface="NanumGothic"/>
              <a:cs typeface="NanumGothic"/>
              <a:sym typeface="Nanum Gothic"/>
            </a:endParaRPr>
          </a:p>
          <a:p>
            <a:pPr marL="0" lvl="0" indent="0" algn="l" rtl="0">
              <a:spcBef>
                <a:spcPts val="1200"/>
              </a:spcBef>
              <a:spcAft>
                <a:spcPts val="0"/>
              </a:spcAft>
              <a:buNone/>
            </a:pPr>
            <a:endParaRPr sz="1400">
              <a:solidFill>
                <a:srgbClr val="222222"/>
              </a:solidFill>
              <a:highlight>
                <a:srgbClr val="FFFFFF"/>
              </a:highlight>
              <a:latin typeface="NanumGothic"/>
              <a:ea typeface="NanumGothic"/>
              <a:cs typeface="NanumGothic"/>
              <a:sym typeface="Nanum Gothic"/>
            </a:endParaRPr>
          </a:p>
        </p:txBody>
      </p:sp>
      <p:sp>
        <p:nvSpPr>
          <p:cNvPr id="1058" name="Google Shape;1058;g25c51fbcf73_3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1059" name="Google Shape;1059;g25c51fbcf73_3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46</a:t>
            </a:fld>
            <a:endParaRPr sz="900" b="1" i="0" u="none" strike="noStrike" cap="none">
              <a:solidFill>
                <a:srgbClr val="888888"/>
              </a:solidFill>
              <a:latin typeface="NanumGothic"/>
              <a:ea typeface="NanumGothic"/>
              <a:cs typeface="NanumGothic"/>
              <a:sym typeface="Nanum Gothic"/>
            </a:endParaRPr>
          </a:p>
        </p:txBody>
      </p:sp>
      <p:sp>
        <p:nvSpPr>
          <p:cNvPr id="1060" name="Google Shape;1060;g25c51fbcf73_3_0"/>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4500"/>
              <a:buFont typeface="Arial"/>
              <a:buNone/>
            </a:pPr>
            <a:r>
              <a:rPr lang="ko-KR" sz="3000">
                <a:solidFill>
                  <a:schemeClr val="dk1"/>
                </a:solidFill>
                <a:latin typeface="NanumGothic ExtraBold"/>
                <a:ea typeface="NanumGothic ExtraBold"/>
                <a:cs typeface="NanumGothic ExtraBold"/>
                <a:sym typeface="NanumGothic ExtraBold"/>
              </a:rPr>
              <a:t>5. Reference</a:t>
            </a:r>
            <a:endParaRPr sz="3000" i="0" u="none" strike="noStrike" cap="none">
              <a:solidFill>
                <a:srgbClr val="000000"/>
              </a:solidFill>
              <a:latin typeface="NanumGothic ExtraBold"/>
              <a:ea typeface="NanumGothic ExtraBold"/>
              <a:cs typeface="NanumGothic ExtraBold"/>
              <a:sym typeface="NanumGothic Extra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8EAFF"/>
        </a:solidFill>
        <a:effectLst/>
      </p:bgPr>
    </p:bg>
    <p:spTree>
      <p:nvGrpSpPr>
        <p:cNvPr id="1" name="Shape 1064"/>
        <p:cNvGrpSpPr/>
        <p:nvPr/>
      </p:nvGrpSpPr>
      <p:grpSpPr>
        <a:xfrm>
          <a:off x="0" y="0"/>
          <a:ext cx="0" cy="0"/>
          <a:chOff x="0" y="0"/>
          <a:chExt cx="0" cy="0"/>
        </a:xfrm>
      </p:grpSpPr>
      <p:sp>
        <p:nvSpPr>
          <p:cNvPr id="1065" name="Google Shape;1065;g25c51fbcf73_3_10"/>
          <p:cNvSpPr txBox="1"/>
          <p:nvPr/>
        </p:nvSpPr>
        <p:spPr>
          <a:xfrm>
            <a:off x="250300" y="388100"/>
            <a:ext cx="6043200" cy="16440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4800"/>
              <a:buFont typeface="Arial"/>
              <a:buNone/>
            </a:pPr>
            <a:r>
              <a:rPr lang="ko-KR" sz="4800" i="0" u="none" strike="noStrike" cap="none">
                <a:solidFill>
                  <a:schemeClr val="dk1"/>
                </a:solidFill>
                <a:latin typeface="NanumGothic ExtraBold"/>
                <a:ea typeface="NanumGothic ExtraBold"/>
                <a:cs typeface="NanumGothic ExtraBold"/>
                <a:sym typeface="NanumGothic ExtraBold"/>
              </a:rPr>
              <a:t>End of Document</a:t>
            </a:r>
            <a:endParaRPr sz="1400" i="0" u="none" strike="noStrike" cap="none">
              <a:solidFill>
                <a:srgbClr val="000000"/>
              </a:solidFill>
              <a:latin typeface="NanumGothic ExtraBold"/>
              <a:ea typeface="NanumGothic ExtraBold"/>
              <a:cs typeface="NanumGothic ExtraBold"/>
              <a:sym typeface="NanumGothic ExtraBold"/>
            </a:endParaRPr>
          </a:p>
          <a:p>
            <a:pPr marL="0" marR="0" lvl="0" indent="0" algn="l" rtl="0">
              <a:lnSpc>
                <a:spcPct val="110000"/>
              </a:lnSpc>
              <a:spcBef>
                <a:spcPts val="0"/>
              </a:spcBef>
              <a:spcAft>
                <a:spcPts val="0"/>
              </a:spcAft>
              <a:buClr>
                <a:srgbClr val="000000"/>
              </a:buClr>
              <a:buSzPts val="4800"/>
              <a:buFont typeface="Arial"/>
              <a:buNone/>
            </a:pPr>
            <a:r>
              <a:rPr lang="ko-KR" sz="4800" i="0" u="none" strike="noStrike" cap="none">
                <a:solidFill>
                  <a:schemeClr val="dk1"/>
                </a:solidFill>
                <a:latin typeface="NanumGothic ExtraBold"/>
                <a:ea typeface="NanumGothic ExtraBold"/>
                <a:cs typeface="NanumGothic ExtraBold"/>
                <a:sym typeface="NanumGothic ExtraBold"/>
              </a:rPr>
              <a:t>Thank You.</a:t>
            </a:r>
            <a:endParaRPr sz="1400" i="0" u="none" strike="noStrike" cap="none">
              <a:solidFill>
                <a:srgbClr val="000000"/>
              </a:solidFill>
              <a:latin typeface="NanumGothic ExtraBold"/>
              <a:ea typeface="NanumGothic ExtraBold"/>
              <a:cs typeface="NanumGothic ExtraBold"/>
              <a:sym typeface="NanumGothic ExtraBold"/>
            </a:endParaRPr>
          </a:p>
        </p:txBody>
      </p:sp>
      <p:cxnSp>
        <p:nvCxnSpPr>
          <p:cNvPr id="1066" name="Google Shape;1066;g25c51fbcf73_3_10"/>
          <p:cNvCxnSpPr/>
          <p:nvPr/>
        </p:nvCxnSpPr>
        <p:spPr>
          <a:xfrm>
            <a:off x="371475" y="260350"/>
            <a:ext cx="11449200" cy="0"/>
          </a:xfrm>
          <a:prstGeom prst="straightConnector1">
            <a:avLst/>
          </a:prstGeom>
          <a:noFill/>
          <a:ln w="12700" cap="flat" cmpd="sng">
            <a:solidFill>
              <a:schemeClr val="dk1"/>
            </a:solidFill>
            <a:prstDash val="solid"/>
            <a:miter lim="800000"/>
            <a:headEnd type="none" w="sm" len="sm"/>
            <a:tailEnd type="none" w="sm" len="sm"/>
          </a:ln>
        </p:spPr>
      </p:cxnSp>
      <p:pic>
        <p:nvPicPr>
          <p:cNvPr id="1067" name="Google Shape;1067;g25c51fbcf73_3_10"/>
          <p:cNvPicPr preferRelativeResize="0"/>
          <p:nvPr/>
        </p:nvPicPr>
        <p:blipFill rotWithShape="1">
          <a:blip r:embed="rId3">
            <a:alphaModFix/>
          </a:blip>
          <a:srcRect/>
          <a:stretch/>
        </p:blipFill>
        <p:spPr>
          <a:xfrm>
            <a:off x="371475" y="6435090"/>
            <a:ext cx="1166079" cy="1706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g25b060a6762_3_21"/>
          <p:cNvSpPr txBox="1"/>
          <p:nvPr/>
        </p:nvSpPr>
        <p:spPr>
          <a:xfrm>
            <a:off x="371476" y="890850"/>
            <a:ext cx="10553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Project Overview</a:t>
            </a:r>
            <a:endParaRPr sz="3000" i="0" u="none" strike="noStrike" cap="none">
              <a:solidFill>
                <a:srgbClr val="000000"/>
              </a:solidFill>
              <a:latin typeface="NanumGothic ExtraBold"/>
              <a:ea typeface="NanumGothic ExtraBold"/>
              <a:cs typeface="NanumGothic ExtraBold"/>
              <a:sym typeface="NanumGothic ExtraBold"/>
            </a:endParaRPr>
          </a:p>
        </p:txBody>
      </p:sp>
      <p:pic>
        <p:nvPicPr>
          <p:cNvPr id="227" name="Google Shape;227;g25b060a6762_3_21"/>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228" name="Google Shape;228;g25b060a6762_3_21"/>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229" name="Google Shape;229;g25b060a6762_3_21"/>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230" name="Google Shape;230;g25b060a6762_3_21"/>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5</a:t>
            </a:fld>
            <a:endParaRPr sz="900" b="1" i="0" u="none" strike="noStrike" cap="none">
              <a:solidFill>
                <a:srgbClr val="888888"/>
              </a:solidFill>
              <a:latin typeface="NanumGothic"/>
              <a:ea typeface="NanumGothic"/>
              <a:cs typeface="NanumGothic"/>
              <a:sym typeface="Nanum Gothic"/>
            </a:endParaRPr>
          </a:p>
        </p:txBody>
      </p:sp>
      <p:sp>
        <p:nvSpPr>
          <p:cNvPr id="231" name="Google Shape;231;g25b060a6762_3_21"/>
          <p:cNvSpPr/>
          <p:nvPr/>
        </p:nvSpPr>
        <p:spPr>
          <a:xfrm>
            <a:off x="1085125" y="2230250"/>
            <a:ext cx="7324200" cy="2947200"/>
          </a:xfrm>
          <a:prstGeom prst="roundRect">
            <a:avLst>
              <a:gd name="adj" fmla="val 16667"/>
            </a:avLst>
          </a:prstGeom>
          <a:solidFill>
            <a:schemeClr val="lt1"/>
          </a:soli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g25b060a6762_3_21"/>
          <p:cNvPicPr preferRelativeResize="0"/>
          <p:nvPr/>
        </p:nvPicPr>
        <p:blipFill rotWithShape="1">
          <a:blip r:embed="rId4">
            <a:alphaModFix/>
          </a:blip>
          <a:srcRect l="54747" b="5508"/>
          <a:stretch/>
        </p:blipFill>
        <p:spPr>
          <a:xfrm>
            <a:off x="1339774" y="2827400"/>
            <a:ext cx="1569074" cy="1943099"/>
          </a:xfrm>
          <a:prstGeom prst="rect">
            <a:avLst/>
          </a:prstGeom>
          <a:noFill/>
          <a:ln>
            <a:noFill/>
          </a:ln>
        </p:spPr>
      </p:pic>
      <p:sp>
        <p:nvSpPr>
          <p:cNvPr id="233" name="Google Shape;233;g25b060a6762_3_21"/>
          <p:cNvSpPr/>
          <p:nvPr/>
        </p:nvSpPr>
        <p:spPr>
          <a:xfrm>
            <a:off x="3730223" y="3402500"/>
            <a:ext cx="1873200" cy="12120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DensePhrases</a:t>
            </a:r>
            <a:endParaRPr sz="1800" b="1">
              <a:latin typeface="NanumGothic"/>
              <a:ea typeface="NanumGothic"/>
              <a:cs typeface="NanumGothic"/>
              <a:sym typeface="Nanum Gothic"/>
            </a:endParaRPr>
          </a:p>
          <a:p>
            <a:pPr marL="0" lvl="0" indent="0" algn="ctr" rtl="0">
              <a:spcBef>
                <a:spcPts val="0"/>
              </a:spcBef>
              <a:spcAft>
                <a:spcPts val="0"/>
              </a:spcAft>
              <a:buNone/>
            </a:pPr>
            <a:r>
              <a:rPr lang="ko-KR" sz="1800" b="1">
                <a:latin typeface="NanumGothic"/>
                <a:ea typeface="NanumGothic"/>
                <a:cs typeface="NanumGothic"/>
                <a:sym typeface="Nanum Gothic"/>
              </a:rPr>
              <a:t>(Retriever)</a:t>
            </a:r>
            <a:endParaRPr sz="1800" b="1">
              <a:latin typeface="NanumGothic"/>
              <a:ea typeface="NanumGothic"/>
              <a:cs typeface="NanumGothic"/>
              <a:sym typeface="Nanum Gothic"/>
            </a:endParaRPr>
          </a:p>
        </p:txBody>
      </p:sp>
      <p:sp>
        <p:nvSpPr>
          <p:cNvPr id="234" name="Google Shape;234;g25b060a6762_3_21"/>
          <p:cNvSpPr/>
          <p:nvPr/>
        </p:nvSpPr>
        <p:spPr>
          <a:xfrm>
            <a:off x="9112076" y="3402500"/>
            <a:ext cx="1741800" cy="1212000"/>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sz="1800" b="1">
                <a:latin typeface="NanumGothic"/>
                <a:ea typeface="NanumGothic"/>
                <a:cs typeface="NanumGothic"/>
                <a:sym typeface="Nanum Gothic"/>
              </a:rPr>
              <a:t>GLM</a:t>
            </a:r>
            <a:endParaRPr sz="1800" b="1">
              <a:latin typeface="NanumGothic"/>
              <a:ea typeface="NanumGothic"/>
              <a:cs typeface="NanumGothic"/>
              <a:sym typeface="Nanum Gothic"/>
            </a:endParaRPr>
          </a:p>
          <a:p>
            <a:pPr marL="0" lvl="0" indent="0" algn="ctr" rtl="0">
              <a:spcBef>
                <a:spcPts val="0"/>
              </a:spcBef>
              <a:spcAft>
                <a:spcPts val="0"/>
              </a:spcAft>
              <a:buNone/>
            </a:pPr>
            <a:r>
              <a:rPr lang="ko-KR" sz="1800" b="1">
                <a:latin typeface="NanumGothic"/>
                <a:ea typeface="NanumGothic"/>
                <a:cs typeface="NanumGothic"/>
                <a:sym typeface="Nanum Gothic"/>
              </a:rPr>
              <a:t>(Reader)</a:t>
            </a:r>
            <a:endParaRPr sz="1800" b="1">
              <a:latin typeface="NanumGothic"/>
              <a:ea typeface="NanumGothic"/>
              <a:cs typeface="NanumGothic"/>
              <a:sym typeface="Nanum Gothic"/>
            </a:endParaRPr>
          </a:p>
        </p:txBody>
      </p:sp>
      <p:sp>
        <p:nvSpPr>
          <p:cNvPr id="235" name="Google Shape;235;g25b060a6762_3_21"/>
          <p:cNvSpPr txBox="1"/>
          <p:nvPr/>
        </p:nvSpPr>
        <p:spPr>
          <a:xfrm>
            <a:off x="3986761" y="2459825"/>
            <a:ext cx="1352700" cy="431100"/>
          </a:xfrm>
          <a:prstGeom prst="rect">
            <a:avLst/>
          </a:prstGeom>
          <a:solidFill>
            <a:srgbClr val="C8E9FE"/>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Question</a:t>
            </a:r>
            <a:endParaRPr sz="1600" b="1">
              <a:latin typeface="NanumGothic"/>
              <a:ea typeface="NanumGothic"/>
              <a:cs typeface="NanumGothic"/>
              <a:sym typeface="Nanum Gothic"/>
            </a:endParaRPr>
          </a:p>
        </p:txBody>
      </p:sp>
      <p:sp>
        <p:nvSpPr>
          <p:cNvPr id="236" name="Google Shape;236;g25b060a6762_3_21"/>
          <p:cNvSpPr txBox="1"/>
          <p:nvPr/>
        </p:nvSpPr>
        <p:spPr>
          <a:xfrm>
            <a:off x="9306625" y="5110000"/>
            <a:ext cx="1352700" cy="431100"/>
          </a:xfrm>
          <a:prstGeom prst="rect">
            <a:avLst/>
          </a:prstGeom>
          <a:solidFill>
            <a:srgbClr val="C8EA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Answer</a:t>
            </a:r>
            <a:endParaRPr sz="1600" b="1">
              <a:latin typeface="NanumGothic"/>
              <a:ea typeface="NanumGothic"/>
              <a:cs typeface="NanumGothic"/>
              <a:sym typeface="Nanum Gothic"/>
            </a:endParaRPr>
          </a:p>
        </p:txBody>
      </p:sp>
      <p:cxnSp>
        <p:nvCxnSpPr>
          <p:cNvPr id="237" name="Google Shape;237;g25b060a6762_3_21"/>
          <p:cNvCxnSpPr>
            <a:stCxn id="235" idx="2"/>
            <a:endCxn id="233" idx="0"/>
          </p:cNvCxnSpPr>
          <p:nvPr/>
        </p:nvCxnSpPr>
        <p:spPr>
          <a:xfrm>
            <a:off x="4663111" y="2890925"/>
            <a:ext cx="3600" cy="511500"/>
          </a:xfrm>
          <a:prstGeom prst="straightConnector1">
            <a:avLst/>
          </a:prstGeom>
          <a:noFill/>
          <a:ln w="28575" cap="flat" cmpd="sng">
            <a:solidFill>
              <a:schemeClr val="dk1"/>
            </a:solidFill>
            <a:prstDash val="solid"/>
            <a:round/>
            <a:headEnd type="none" w="med" len="med"/>
            <a:tailEnd type="triangle" w="med" len="med"/>
          </a:ln>
        </p:spPr>
      </p:cxnSp>
      <p:cxnSp>
        <p:nvCxnSpPr>
          <p:cNvPr id="238" name="Google Shape;238;g25b060a6762_3_21"/>
          <p:cNvCxnSpPr/>
          <p:nvPr/>
        </p:nvCxnSpPr>
        <p:spPr>
          <a:xfrm rot="10800000" flipH="1">
            <a:off x="2632873" y="4049225"/>
            <a:ext cx="1103100" cy="13800"/>
          </a:xfrm>
          <a:prstGeom prst="straightConnector1">
            <a:avLst/>
          </a:prstGeom>
          <a:noFill/>
          <a:ln w="28575" cap="flat" cmpd="sng">
            <a:solidFill>
              <a:schemeClr val="dk1"/>
            </a:solidFill>
            <a:prstDash val="solid"/>
            <a:round/>
            <a:headEnd type="none" w="med" len="med"/>
            <a:tailEnd type="triangle" w="med" len="med"/>
          </a:ln>
        </p:spPr>
      </p:cxnSp>
      <p:cxnSp>
        <p:nvCxnSpPr>
          <p:cNvPr id="239" name="Google Shape;239;g25b060a6762_3_21"/>
          <p:cNvCxnSpPr/>
          <p:nvPr/>
        </p:nvCxnSpPr>
        <p:spPr>
          <a:xfrm>
            <a:off x="9982963" y="4614500"/>
            <a:ext cx="0" cy="511500"/>
          </a:xfrm>
          <a:prstGeom prst="straightConnector1">
            <a:avLst/>
          </a:prstGeom>
          <a:noFill/>
          <a:ln w="28575" cap="flat" cmpd="sng">
            <a:solidFill>
              <a:schemeClr val="dk1"/>
            </a:solidFill>
            <a:prstDash val="solid"/>
            <a:round/>
            <a:headEnd type="none" w="med" len="med"/>
            <a:tailEnd type="triangle" w="med" len="med"/>
          </a:ln>
        </p:spPr>
      </p:cxnSp>
      <p:cxnSp>
        <p:nvCxnSpPr>
          <p:cNvPr id="240" name="Google Shape;240;g25b060a6762_3_21"/>
          <p:cNvCxnSpPr/>
          <p:nvPr/>
        </p:nvCxnSpPr>
        <p:spPr>
          <a:xfrm>
            <a:off x="8030388" y="4049125"/>
            <a:ext cx="1096200" cy="0"/>
          </a:xfrm>
          <a:prstGeom prst="straightConnector1">
            <a:avLst/>
          </a:prstGeom>
          <a:noFill/>
          <a:ln w="28575" cap="flat" cmpd="sng">
            <a:solidFill>
              <a:schemeClr val="dk1"/>
            </a:solidFill>
            <a:prstDash val="solid"/>
            <a:round/>
            <a:headEnd type="none" w="med" len="med"/>
            <a:tailEnd type="triangle" w="med" len="med"/>
          </a:ln>
        </p:spPr>
      </p:cxnSp>
      <p:cxnSp>
        <p:nvCxnSpPr>
          <p:cNvPr id="241" name="Google Shape;241;g25b060a6762_3_21"/>
          <p:cNvCxnSpPr/>
          <p:nvPr/>
        </p:nvCxnSpPr>
        <p:spPr>
          <a:xfrm>
            <a:off x="5596013" y="4049125"/>
            <a:ext cx="1096200" cy="0"/>
          </a:xfrm>
          <a:prstGeom prst="straightConnector1">
            <a:avLst/>
          </a:prstGeom>
          <a:noFill/>
          <a:ln w="28575" cap="flat" cmpd="sng">
            <a:solidFill>
              <a:schemeClr val="dk1"/>
            </a:solidFill>
            <a:prstDash val="solid"/>
            <a:round/>
            <a:headEnd type="none" w="med" len="med"/>
            <a:tailEnd type="triangle" w="med" len="med"/>
          </a:ln>
        </p:spPr>
      </p:cxnSp>
      <p:sp>
        <p:nvSpPr>
          <p:cNvPr id="242" name="Google Shape;242;g25b060a6762_3_21"/>
          <p:cNvSpPr/>
          <p:nvPr/>
        </p:nvSpPr>
        <p:spPr>
          <a:xfrm>
            <a:off x="6677688" y="3478800"/>
            <a:ext cx="1352700" cy="1707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g25b060a6762_3_21"/>
          <p:cNvSpPr/>
          <p:nvPr/>
        </p:nvSpPr>
        <p:spPr>
          <a:xfrm>
            <a:off x="6677688" y="3703500"/>
            <a:ext cx="1352700" cy="1707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244" name="Google Shape;244;g25b060a6762_3_21"/>
          <p:cNvSpPr/>
          <p:nvPr/>
        </p:nvSpPr>
        <p:spPr>
          <a:xfrm>
            <a:off x="6677688" y="3928200"/>
            <a:ext cx="1352700" cy="1707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245" name="Google Shape;245;g25b060a6762_3_21"/>
          <p:cNvSpPr/>
          <p:nvPr/>
        </p:nvSpPr>
        <p:spPr>
          <a:xfrm>
            <a:off x="6677688" y="4152900"/>
            <a:ext cx="1352700" cy="170700"/>
          </a:xfrm>
          <a:prstGeom prst="re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ko-KR"/>
              <a:t> </a:t>
            </a:r>
            <a:endParaRPr/>
          </a:p>
        </p:txBody>
      </p:sp>
      <p:sp>
        <p:nvSpPr>
          <p:cNvPr id="246" name="Google Shape;246;g25b060a6762_3_21"/>
          <p:cNvSpPr txBox="1"/>
          <p:nvPr/>
        </p:nvSpPr>
        <p:spPr>
          <a:xfrm>
            <a:off x="6417405" y="4427375"/>
            <a:ext cx="1943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sz="1600" b="1">
                <a:latin typeface="NanumGothic"/>
                <a:ea typeface="NanumGothic"/>
                <a:cs typeface="NanumGothic"/>
                <a:sym typeface="Nanum Gothic"/>
              </a:rPr>
              <a:t>source document</a:t>
            </a:r>
            <a:endParaRPr sz="1600" b="1">
              <a:latin typeface="NanumGothic"/>
              <a:ea typeface="NanumGothic"/>
              <a:cs typeface="NanumGothic"/>
              <a:sym typeface="Nanum Gothic"/>
            </a:endParaRPr>
          </a:p>
        </p:txBody>
      </p:sp>
      <p:sp>
        <p:nvSpPr>
          <p:cNvPr id="247" name="Google Shape;247;g25b060a6762_3_21"/>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1.1. 문제 정의 &amp; 주제 제안 </a:t>
            </a:r>
            <a:endParaRPr sz="1100" b="1" i="0" u="none" strike="noStrike" cap="none">
              <a:solidFill>
                <a:schemeClr val="dk1"/>
              </a:solidFill>
              <a:latin typeface="NanumGothic"/>
              <a:ea typeface="NanumGothic"/>
              <a:cs typeface="Nanum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25afe912d2b_0_4"/>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1.1. 문제 정의 &amp; 주제 제안 </a:t>
            </a:r>
            <a:endParaRPr sz="1100" b="1" i="0" u="none" strike="noStrike" cap="none">
              <a:solidFill>
                <a:schemeClr val="dk1"/>
              </a:solidFill>
              <a:latin typeface="NanumGothic"/>
              <a:ea typeface="NanumGothic"/>
              <a:cs typeface="NanumGothic"/>
              <a:sym typeface="Nanum Gothic"/>
            </a:endParaRPr>
          </a:p>
        </p:txBody>
      </p:sp>
      <p:pic>
        <p:nvPicPr>
          <p:cNvPr id="253" name="Google Shape;253;g25afe912d2b_0_4"/>
          <p:cNvPicPr preferRelativeResize="0"/>
          <p:nvPr/>
        </p:nvPicPr>
        <p:blipFill rotWithShape="1">
          <a:blip r:embed="rId3">
            <a:alphaModFix/>
          </a:blip>
          <a:srcRect/>
          <a:stretch/>
        </p:blipFill>
        <p:spPr>
          <a:xfrm>
            <a:off x="110875" y="6561140"/>
            <a:ext cx="1166079" cy="170646"/>
          </a:xfrm>
          <a:prstGeom prst="rect">
            <a:avLst/>
          </a:prstGeom>
          <a:noFill/>
          <a:ln>
            <a:noFill/>
          </a:ln>
        </p:spPr>
      </p:pic>
      <p:cxnSp>
        <p:nvCxnSpPr>
          <p:cNvPr id="254" name="Google Shape;254;g25afe912d2b_0_4"/>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255" name="Google Shape;255;g25afe912d2b_0_4"/>
          <p:cNvSpPr txBox="1"/>
          <p:nvPr/>
        </p:nvSpPr>
        <p:spPr>
          <a:xfrm>
            <a:off x="628950" y="895050"/>
            <a:ext cx="4632300" cy="400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ko-KR" b="1">
                <a:latin typeface="NanumGothic"/>
                <a:ea typeface="NanumGothic"/>
                <a:cs typeface="NanumGothic"/>
                <a:sym typeface="Nanum Gothic"/>
              </a:rPr>
              <a:t>Recall@LM과 collection length(근거 문서의 길이)</a:t>
            </a:r>
            <a:endParaRPr b="1">
              <a:latin typeface="NanumGothic"/>
              <a:ea typeface="NanumGothic"/>
              <a:cs typeface="NanumGothic"/>
              <a:sym typeface="Nanum Gothic"/>
            </a:endParaRPr>
          </a:p>
        </p:txBody>
      </p:sp>
      <p:pic>
        <p:nvPicPr>
          <p:cNvPr id="256" name="Google Shape;256;g25afe912d2b_0_4"/>
          <p:cNvPicPr preferRelativeResize="0"/>
          <p:nvPr/>
        </p:nvPicPr>
        <p:blipFill>
          <a:blip r:embed="rId4">
            <a:alphaModFix/>
          </a:blip>
          <a:stretch>
            <a:fillRect/>
          </a:stretch>
        </p:blipFill>
        <p:spPr>
          <a:xfrm>
            <a:off x="1276950" y="1455837"/>
            <a:ext cx="5510000" cy="4459762"/>
          </a:xfrm>
          <a:prstGeom prst="rect">
            <a:avLst/>
          </a:prstGeom>
          <a:noFill/>
          <a:ln>
            <a:noFill/>
          </a:ln>
        </p:spPr>
      </p:pic>
      <p:sp>
        <p:nvSpPr>
          <p:cNvPr id="257" name="Google Shape;257;g25afe912d2b_0_4"/>
          <p:cNvSpPr/>
          <p:nvPr/>
        </p:nvSpPr>
        <p:spPr>
          <a:xfrm>
            <a:off x="3745634" y="2774570"/>
            <a:ext cx="1591800" cy="1459800"/>
          </a:xfrm>
          <a:prstGeom prst="rightArrow">
            <a:avLst>
              <a:gd name="adj1" fmla="val 50000"/>
              <a:gd name="adj2" fmla="val 50000"/>
            </a:avLst>
          </a:prstGeom>
          <a:solidFill>
            <a:schemeClr val="lt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NanumGothic"/>
              <a:ea typeface="NanumGothic"/>
              <a:cs typeface="NanumGothic"/>
              <a:sym typeface="Nanum Gothic"/>
            </a:endParaRPr>
          </a:p>
        </p:txBody>
      </p:sp>
      <p:sp>
        <p:nvSpPr>
          <p:cNvPr id="258" name="Google Shape;258;g25afe912d2b_0_4"/>
          <p:cNvSpPr txBox="1"/>
          <p:nvPr/>
        </p:nvSpPr>
        <p:spPr>
          <a:xfrm>
            <a:off x="3743075" y="3232225"/>
            <a:ext cx="2006100" cy="6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sz="1300" b="1">
                <a:latin typeface="NanumGothic"/>
                <a:ea typeface="NanumGothic"/>
                <a:cs typeface="NanumGothic"/>
                <a:sym typeface="Nanum Gothic"/>
              </a:rPr>
              <a:t>- latency 증가</a:t>
            </a:r>
            <a:endParaRPr sz="1300" b="1">
              <a:latin typeface="NanumGothic"/>
              <a:ea typeface="NanumGothic"/>
              <a:cs typeface="NanumGothic"/>
              <a:sym typeface="Nanum Gothic"/>
            </a:endParaRPr>
          </a:p>
          <a:p>
            <a:pPr marL="0" lvl="0" indent="0" algn="l" rtl="0">
              <a:spcBef>
                <a:spcPts val="0"/>
              </a:spcBef>
              <a:spcAft>
                <a:spcPts val="0"/>
              </a:spcAft>
              <a:buNone/>
            </a:pPr>
            <a:r>
              <a:rPr lang="ko-KR" sz="1300" b="1">
                <a:latin typeface="NanumGothic"/>
                <a:ea typeface="NanumGothic"/>
                <a:cs typeface="NanumGothic"/>
                <a:sym typeface="Nanum Gothic"/>
              </a:rPr>
              <a:t>- throughput 감소</a:t>
            </a:r>
            <a:endParaRPr sz="1300" b="1">
              <a:latin typeface="NanumGothic"/>
              <a:ea typeface="NanumGothic"/>
              <a:cs typeface="NanumGothic"/>
              <a:sym typeface="Nanum Gothic"/>
            </a:endParaRPr>
          </a:p>
        </p:txBody>
      </p:sp>
      <p:sp>
        <p:nvSpPr>
          <p:cNvPr id="259" name="Google Shape;259;g25afe912d2b_0_4"/>
          <p:cNvSpPr txBox="1"/>
          <p:nvPr/>
        </p:nvSpPr>
        <p:spPr>
          <a:xfrm>
            <a:off x="7065750" y="1715150"/>
            <a:ext cx="4179600" cy="188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ko-KR">
                <a:solidFill>
                  <a:schemeClr val="dk1"/>
                </a:solidFill>
                <a:latin typeface="NanumGothic"/>
                <a:ea typeface="NanumGothic"/>
                <a:cs typeface="NanumGothic"/>
                <a:sym typeface="Nanum Gothic"/>
              </a:rPr>
              <a:t>Reader에게 전달되는 </a:t>
            </a:r>
            <a:r>
              <a:rPr lang="ko-KR" b="1">
                <a:solidFill>
                  <a:schemeClr val="dk1"/>
                </a:solidFill>
                <a:latin typeface="NanumGothic"/>
                <a:ea typeface="NanumGothic"/>
                <a:cs typeface="NanumGothic"/>
                <a:sym typeface="Nanum Gothic"/>
              </a:rPr>
              <a:t>근거 문서(prompt)</a:t>
            </a:r>
            <a:r>
              <a:rPr lang="ko-KR">
                <a:solidFill>
                  <a:schemeClr val="dk1"/>
                </a:solidFill>
                <a:latin typeface="NanumGothic"/>
                <a:ea typeface="NanumGothic"/>
                <a:cs typeface="NanumGothic"/>
                <a:sym typeface="Nanum Gothic"/>
              </a:rPr>
              <a:t> 길이 증가</a:t>
            </a:r>
            <a:endParaRPr>
              <a:solidFill>
                <a:schemeClr val="dk1"/>
              </a:solidFill>
              <a:latin typeface="NanumGothic"/>
              <a:ea typeface="NanumGothic"/>
              <a:cs typeface="NanumGothic"/>
              <a:sym typeface="Nanum Gothic"/>
            </a:endParaRPr>
          </a:p>
          <a:p>
            <a:pPr marL="0" lvl="0" indent="0" algn="l" rtl="0">
              <a:lnSpc>
                <a:spcPct val="150000"/>
              </a:lnSpc>
              <a:spcBef>
                <a:spcPts val="0"/>
              </a:spcBef>
              <a:spcAft>
                <a:spcPts val="0"/>
              </a:spcAft>
              <a:buNone/>
            </a:pPr>
            <a:endParaRPr>
              <a:solidFill>
                <a:schemeClr val="dk1"/>
              </a:solidFill>
              <a:latin typeface="NanumGothic"/>
              <a:ea typeface="NanumGothic"/>
              <a:cs typeface="NanumGothic"/>
              <a:sym typeface="Nanum Gothic"/>
            </a:endParaRPr>
          </a:p>
          <a:p>
            <a:pPr marL="0" lvl="0" indent="0" algn="l" rtl="0">
              <a:lnSpc>
                <a:spcPct val="150000"/>
              </a:lnSpc>
              <a:spcBef>
                <a:spcPts val="0"/>
              </a:spcBef>
              <a:spcAft>
                <a:spcPts val="0"/>
              </a:spcAft>
              <a:buNone/>
            </a:pPr>
            <a:r>
              <a:rPr lang="ko-KR" b="1">
                <a:solidFill>
                  <a:schemeClr val="dk1"/>
                </a:solidFill>
                <a:latin typeface="NanumGothic"/>
                <a:ea typeface="NanumGothic"/>
                <a:cs typeface="NanumGothic"/>
                <a:sym typeface="Nanum Gothic"/>
              </a:rPr>
              <a:t>→</a:t>
            </a:r>
            <a:r>
              <a:rPr lang="ko-KR">
                <a:solidFill>
                  <a:schemeClr val="dk1"/>
                </a:solidFill>
                <a:latin typeface="NanumGothic"/>
                <a:ea typeface="NanumGothic"/>
                <a:cs typeface="NanumGothic"/>
                <a:sym typeface="Nanum Gothic"/>
              </a:rPr>
              <a:t> </a:t>
            </a:r>
            <a:r>
              <a:rPr lang="ko-KR" b="1">
                <a:solidFill>
                  <a:schemeClr val="dk1"/>
                </a:solidFill>
                <a:latin typeface="NanumGothic"/>
                <a:ea typeface="NanumGothic"/>
                <a:cs typeface="NanumGothic"/>
                <a:sym typeface="Nanum Gothic"/>
              </a:rPr>
              <a:t>정답 포함율(Recall@LM) 증가</a:t>
            </a:r>
            <a:br>
              <a:rPr lang="ko-KR">
                <a:solidFill>
                  <a:schemeClr val="dk1"/>
                </a:solidFill>
                <a:latin typeface="NanumGothic"/>
                <a:ea typeface="NanumGothic"/>
                <a:cs typeface="NanumGothic"/>
                <a:sym typeface="Nanum Gothic"/>
              </a:rPr>
            </a:br>
            <a:r>
              <a:rPr lang="ko-KR" b="1">
                <a:solidFill>
                  <a:schemeClr val="dk1"/>
                </a:solidFill>
                <a:latin typeface="NanumGothic"/>
                <a:ea typeface="NanumGothic"/>
                <a:cs typeface="NanumGothic"/>
                <a:sym typeface="Nanum Gothic"/>
              </a:rPr>
              <a:t>→</a:t>
            </a:r>
            <a:r>
              <a:rPr lang="ko-KR" b="1">
                <a:solidFill>
                  <a:srgbClr val="FF0000"/>
                </a:solidFill>
                <a:latin typeface="NanumGothic"/>
                <a:ea typeface="NanumGothic"/>
                <a:cs typeface="NanumGothic"/>
                <a:sym typeface="Nanum Gothic"/>
              </a:rPr>
              <a:t> BUT</a:t>
            </a:r>
            <a:r>
              <a:rPr lang="ko-KR">
                <a:solidFill>
                  <a:schemeClr val="dk1"/>
                </a:solidFill>
                <a:latin typeface="NanumGothic"/>
                <a:ea typeface="NanumGothic"/>
                <a:cs typeface="NanumGothic"/>
                <a:sym typeface="Nanum Gothic"/>
              </a:rPr>
              <a:t> </a:t>
            </a:r>
            <a:r>
              <a:rPr lang="ko-KR" b="1">
                <a:solidFill>
                  <a:schemeClr val="dk1"/>
                </a:solidFill>
                <a:latin typeface="NanumGothic"/>
                <a:ea typeface="NanumGothic"/>
                <a:cs typeface="NanumGothic"/>
                <a:sym typeface="Nanum Gothic"/>
              </a:rPr>
              <a:t>정답 생성에 필요한 비용 역시 증가</a:t>
            </a:r>
            <a:endParaRPr b="1">
              <a:solidFill>
                <a:schemeClr val="dk1"/>
              </a:solidFill>
              <a:latin typeface="NanumGothic"/>
              <a:ea typeface="NanumGothic"/>
              <a:cs typeface="NanumGothic"/>
              <a:sym typeface="Nanum Gothic"/>
            </a:endParaRPr>
          </a:p>
          <a:p>
            <a:pPr marL="0" lvl="0" indent="0" algn="l" rtl="0">
              <a:spcBef>
                <a:spcPts val="0"/>
              </a:spcBef>
              <a:spcAft>
                <a:spcPts val="0"/>
              </a:spcAft>
              <a:buNone/>
            </a:pPr>
            <a:endParaRPr b="1">
              <a:solidFill>
                <a:schemeClr val="dk1"/>
              </a:solidFill>
              <a:latin typeface="NanumGothic"/>
              <a:ea typeface="NanumGothic"/>
              <a:cs typeface="NanumGothic"/>
              <a:sym typeface="Nanum Gothic"/>
            </a:endParaRPr>
          </a:p>
          <a:p>
            <a:pPr marL="0" lvl="0" indent="0" algn="l" rtl="0">
              <a:spcBef>
                <a:spcPts val="0"/>
              </a:spcBef>
              <a:spcAft>
                <a:spcPts val="0"/>
              </a:spcAft>
              <a:buNone/>
            </a:pPr>
            <a:endParaRPr b="1">
              <a:solidFill>
                <a:schemeClr val="dk1"/>
              </a:solidFill>
              <a:latin typeface="NanumGothic"/>
              <a:ea typeface="NanumGothic"/>
              <a:cs typeface="NanumGothic"/>
              <a:sym typeface="Nanum Gothic"/>
            </a:endParaRPr>
          </a:p>
        </p:txBody>
      </p:sp>
      <p:sp>
        <p:nvSpPr>
          <p:cNvPr id="260" name="Google Shape;260;g25afe912d2b_0_4"/>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261" name="Google Shape;261;g25afe912d2b_0_4"/>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6</a:t>
            </a:fld>
            <a:endParaRPr sz="900" b="1" i="0" u="none" strike="noStrike" cap="none">
              <a:solidFill>
                <a:srgbClr val="888888"/>
              </a:solidFill>
              <a:latin typeface="NanumGothic"/>
              <a:ea typeface="NanumGothic"/>
              <a:cs typeface="NanumGothic"/>
              <a:sym typeface="Nanum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71" name="Google Shape;271;g25b09479055_0_8"/>
          <p:cNvSpPr txBox="1"/>
          <p:nvPr/>
        </p:nvSpPr>
        <p:spPr>
          <a:xfrm>
            <a:off x="7481788" y="1101825"/>
            <a:ext cx="4248900" cy="4934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1200"/>
              </a:spcBef>
              <a:spcAft>
                <a:spcPts val="0"/>
              </a:spcAft>
              <a:buClr>
                <a:schemeClr val="dk1"/>
              </a:buClr>
              <a:buSzPts val="1400"/>
              <a:buFont typeface="Nanum Gothic"/>
              <a:buChar char="●"/>
            </a:pPr>
            <a:r>
              <a:rPr lang="ko-KR" b="1" dirty="0">
                <a:solidFill>
                  <a:schemeClr val="accent1"/>
                </a:solidFill>
                <a:latin typeface="NanumGothic"/>
                <a:ea typeface="NanumGothic"/>
                <a:cs typeface="NanumGothic"/>
                <a:sym typeface="Nanum Gothic"/>
              </a:rPr>
              <a:t>MAR(</a:t>
            </a:r>
            <a:r>
              <a:rPr lang="ko-KR" b="1" dirty="0" err="1">
                <a:solidFill>
                  <a:schemeClr val="accent1"/>
                </a:solidFill>
                <a:latin typeface="NanumGothic"/>
                <a:ea typeface="NanumGothic"/>
                <a:cs typeface="NanumGothic"/>
                <a:sym typeface="Nanum Gothic"/>
              </a:rPr>
              <a:t>Mean</a:t>
            </a:r>
            <a:r>
              <a:rPr lang="ko-KR" b="1" dirty="0">
                <a:solidFill>
                  <a:schemeClr val="accent1"/>
                </a:solidFill>
                <a:latin typeface="NanumGothic"/>
                <a:ea typeface="NanumGothic"/>
                <a:cs typeface="NanumGothic"/>
                <a:sym typeface="Nanum Gothic"/>
              </a:rPr>
              <a:t> </a:t>
            </a:r>
            <a:r>
              <a:rPr lang="ko-KR" b="1" dirty="0" err="1">
                <a:solidFill>
                  <a:schemeClr val="accent1"/>
                </a:solidFill>
                <a:latin typeface="NanumGothic"/>
                <a:ea typeface="NanumGothic"/>
                <a:cs typeface="NanumGothic"/>
                <a:sym typeface="Nanum Gothic"/>
              </a:rPr>
              <a:t>Average</a:t>
            </a:r>
            <a:r>
              <a:rPr lang="ko-KR" b="1" dirty="0">
                <a:solidFill>
                  <a:schemeClr val="accent1"/>
                </a:solidFill>
                <a:latin typeface="NanumGothic"/>
                <a:ea typeface="NanumGothic"/>
                <a:cs typeface="NanumGothic"/>
                <a:sym typeface="Nanum Gothic"/>
              </a:rPr>
              <a:t> </a:t>
            </a:r>
            <a:r>
              <a:rPr lang="ko-KR" b="1" dirty="0" err="1">
                <a:solidFill>
                  <a:schemeClr val="accent1"/>
                </a:solidFill>
                <a:latin typeface="NanumGothic"/>
                <a:ea typeface="NanumGothic"/>
                <a:cs typeface="NanumGothic"/>
                <a:sym typeface="Nanum Gothic"/>
              </a:rPr>
              <a:t>Recall</a:t>
            </a:r>
            <a:r>
              <a:rPr lang="ko-KR" b="1" dirty="0">
                <a:solidFill>
                  <a:schemeClr val="accent1"/>
                </a:solidFill>
                <a:latin typeface="NanumGothic"/>
                <a:ea typeface="NanumGothic"/>
                <a:cs typeface="NanumGothic"/>
                <a:sym typeface="Nanum Gothic"/>
              </a:rPr>
              <a:t>) </a:t>
            </a:r>
            <a:endParaRPr dirty="0">
              <a:solidFill>
                <a:schemeClr val="dk1"/>
              </a:solidFill>
              <a:latin typeface="NanumGothic"/>
              <a:ea typeface="NanumGothic"/>
              <a:cs typeface="NanumGothic"/>
              <a:sym typeface="Nanum Gothic"/>
            </a:endParaRPr>
          </a:p>
          <a:p>
            <a:pPr marL="719999" marR="0" lvl="1" indent="-317500" algn="l" rtl="0">
              <a:lnSpc>
                <a:spcPct val="115000"/>
              </a:lnSpc>
              <a:spcBef>
                <a:spcPts val="0"/>
              </a:spcBef>
              <a:spcAft>
                <a:spcPts val="0"/>
              </a:spcAft>
              <a:buClr>
                <a:schemeClr val="dk1"/>
              </a:buClr>
              <a:buSzPts val="1400"/>
              <a:buFont typeface="Nanum Gothic"/>
              <a:buChar char="○"/>
            </a:pPr>
            <a:r>
              <a:rPr lang="ko-KR" dirty="0">
                <a:solidFill>
                  <a:schemeClr val="dk1"/>
                </a:solidFill>
                <a:latin typeface="NanumGothic"/>
                <a:ea typeface="NanumGothic"/>
                <a:cs typeface="NanumGothic"/>
                <a:sym typeface="Nanum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근거 문서의 길이에 따른 평균 정답 </a:t>
            </a:r>
            <a:r>
              <a:rPr lang="ko-KR" dirty="0" err="1">
                <a:solidFill>
                  <a:schemeClr val="dk1"/>
                </a:solidFill>
                <a:latin typeface="NanumGothic"/>
                <a:ea typeface="NanumGothic"/>
                <a:cs typeface="NanumGothic"/>
                <a:sym typeface="Nanum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포함율</a:t>
            </a:r>
            <a:endParaRPr dirty="0">
              <a:solidFill>
                <a:schemeClr val="dk1"/>
              </a:solidFill>
              <a:latin typeface="NanumGothic"/>
              <a:ea typeface="NanumGothic"/>
              <a:cs typeface="NanumGothic"/>
              <a:sym typeface="Nanum Gothic"/>
            </a:endParaRPr>
          </a:p>
          <a:p>
            <a:pPr marL="719999" marR="0" lvl="1" indent="-317500" algn="l" rtl="0">
              <a:lnSpc>
                <a:spcPct val="115000"/>
              </a:lnSpc>
              <a:spcBef>
                <a:spcPts val="0"/>
              </a:spcBef>
              <a:spcAft>
                <a:spcPts val="0"/>
              </a:spcAft>
              <a:buClr>
                <a:schemeClr val="dk1"/>
              </a:buClr>
              <a:buSzPts val="1400"/>
              <a:buFont typeface="Nanum Gothic"/>
              <a:buChar char="○"/>
            </a:pPr>
            <a:r>
              <a:rPr lang="ko-KR" dirty="0">
                <a:solidFill>
                  <a:schemeClr val="dk1"/>
                </a:solidFill>
                <a:latin typeface="NanumGothic"/>
                <a:ea typeface="NanumGothic"/>
                <a:cs typeface="NanumGothic"/>
                <a:sym typeface="Nanum Gothic"/>
              </a:rPr>
              <a:t>정답 생성에 필요한 비용과 정답 </a:t>
            </a:r>
            <a:r>
              <a:rPr lang="ko-KR" dirty="0">
                <a:latin typeface="NanumGothic"/>
                <a:ea typeface="NanumGothic"/>
                <a:cs typeface="NanumGothic"/>
                <a:sym typeface="Nanum Gothic"/>
              </a:rPr>
              <a:t>포함율을</a:t>
            </a:r>
            <a:r>
              <a:rPr lang="ko-KR" dirty="0">
                <a:solidFill>
                  <a:schemeClr val="dk1"/>
                </a:solidFill>
                <a:latin typeface="NanumGothic"/>
                <a:ea typeface="NanumGothic"/>
                <a:cs typeface="NanumGothic"/>
                <a:sym typeface="Nanum Gothic"/>
              </a:rPr>
              <a:t> 모두 고려한 지표</a:t>
            </a:r>
            <a:endParaRPr dirty="0">
              <a:solidFill>
                <a:schemeClr val="dk1"/>
              </a:solidFill>
              <a:latin typeface="NanumGothic"/>
              <a:ea typeface="NanumGothic"/>
              <a:cs typeface="NanumGothic"/>
              <a:sym typeface="Nanum Gothic"/>
            </a:endParaRPr>
          </a:p>
          <a:p>
            <a:pPr marL="0" lvl="0" indent="0" algn="l" rtl="0">
              <a:lnSpc>
                <a:spcPct val="115000"/>
              </a:lnSpc>
              <a:spcBef>
                <a:spcPts val="1200"/>
              </a:spcBef>
              <a:spcAft>
                <a:spcPts val="0"/>
              </a:spcAft>
              <a:buNone/>
            </a:pPr>
            <a:r>
              <a:rPr lang="ko-KR" dirty="0">
                <a:solidFill>
                  <a:schemeClr val="dk1"/>
                </a:solidFill>
                <a:latin typeface="NanumGothic"/>
                <a:ea typeface="NanumGothic"/>
                <a:cs typeface="NanumGothic"/>
                <a:sym typeface="Nanum Gothic"/>
              </a:rPr>
              <a:t>	</a:t>
            </a:r>
            <a:endParaRPr dirty="0">
              <a:solidFill>
                <a:schemeClr val="dk1"/>
              </a:solidFill>
              <a:latin typeface="NanumGothic"/>
              <a:ea typeface="NanumGothic"/>
              <a:cs typeface="NanumGothic"/>
              <a:sym typeface="Nanum Gothic"/>
            </a:endParaRPr>
          </a:p>
          <a:p>
            <a:pPr marL="457200" lvl="0" indent="0" algn="l" rtl="0">
              <a:lnSpc>
                <a:spcPct val="115000"/>
              </a:lnSpc>
              <a:spcBef>
                <a:spcPts val="1200"/>
              </a:spcBef>
              <a:spcAft>
                <a:spcPts val="0"/>
              </a:spcAft>
              <a:buNone/>
            </a:pPr>
            <a:endParaRPr dirty="0">
              <a:latin typeface="NanumGothic"/>
              <a:ea typeface="NanumGothic"/>
              <a:cs typeface="NanumGothic"/>
              <a:sym typeface="Nanum Gothic"/>
            </a:endParaRPr>
          </a:p>
          <a:p>
            <a:pPr marL="457200" lvl="0" indent="0" algn="l" rtl="0">
              <a:lnSpc>
                <a:spcPct val="115000"/>
              </a:lnSpc>
              <a:spcBef>
                <a:spcPts val="1200"/>
              </a:spcBef>
              <a:spcAft>
                <a:spcPts val="0"/>
              </a:spcAft>
              <a:buNone/>
            </a:pPr>
            <a:endParaRPr dirty="0">
              <a:latin typeface="NanumGothic"/>
              <a:ea typeface="NanumGothic"/>
              <a:cs typeface="NanumGothic"/>
              <a:sym typeface="Nanum Gothic"/>
            </a:endParaRPr>
          </a:p>
          <a:p>
            <a:pPr marL="0" lvl="0" indent="0" algn="l" rtl="0">
              <a:lnSpc>
                <a:spcPct val="115000"/>
              </a:lnSpc>
              <a:spcBef>
                <a:spcPts val="1200"/>
              </a:spcBef>
              <a:spcAft>
                <a:spcPts val="0"/>
              </a:spcAft>
              <a:buNone/>
            </a:pPr>
            <a:endParaRPr dirty="0">
              <a:latin typeface="NanumGothic"/>
              <a:ea typeface="NanumGothic"/>
              <a:cs typeface="NanumGothic"/>
              <a:sym typeface="Nanum Gothic"/>
            </a:endParaRPr>
          </a:p>
          <a:p>
            <a:pPr marL="457200" lvl="0" indent="-317500" algn="l" rtl="0">
              <a:lnSpc>
                <a:spcPct val="115000"/>
              </a:lnSpc>
              <a:spcBef>
                <a:spcPts val="1200"/>
              </a:spcBef>
              <a:spcAft>
                <a:spcPts val="0"/>
              </a:spcAft>
              <a:buClr>
                <a:schemeClr val="dk1"/>
              </a:buClr>
              <a:buSzPts val="1400"/>
              <a:buFont typeface="Nanum Gothic"/>
              <a:buChar char="●"/>
            </a:pPr>
            <a:r>
              <a:rPr lang="ko-KR" dirty="0" err="1">
                <a:latin typeface="NanumGothic"/>
                <a:ea typeface="NanumGothic"/>
                <a:cs typeface="NanumGothic"/>
                <a:sym typeface="Nanum Gothic"/>
              </a:rPr>
              <a:t>mAR을</a:t>
            </a:r>
            <a:r>
              <a:rPr lang="ko-KR" dirty="0">
                <a:latin typeface="NanumGothic"/>
                <a:ea typeface="NanumGothic"/>
                <a:cs typeface="NanumGothic"/>
                <a:sym typeface="Nanum Gothic"/>
              </a:rPr>
              <a:t> 높이기 위해서는 </a:t>
            </a:r>
            <a:r>
              <a:rPr lang="ko-KR" b="1" dirty="0">
                <a:latin typeface="NanumGothic"/>
                <a:ea typeface="NanumGothic"/>
                <a:cs typeface="NanumGothic"/>
                <a:sym typeface="Nanum Gothic"/>
              </a:rPr>
              <a:t>같은 </a:t>
            </a:r>
            <a:r>
              <a:rPr lang="ko-KR" b="1" dirty="0" err="1">
                <a:latin typeface="NanumGothic"/>
                <a:ea typeface="NanumGothic"/>
                <a:cs typeface="NanumGothic"/>
                <a:sym typeface="Nanum Gothic"/>
              </a:rPr>
              <a:t>collection</a:t>
            </a:r>
            <a:r>
              <a:rPr lang="ko-KR" b="1" dirty="0">
                <a:latin typeface="NanumGothic"/>
                <a:ea typeface="NanumGothic"/>
                <a:cs typeface="NanumGothic"/>
                <a:sym typeface="Nanum Gothic"/>
              </a:rPr>
              <a:t> </a:t>
            </a:r>
            <a:r>
              <a:rPr lang="ko-KR" b="1" dirty="0" err="1">
                <a:latin typeface="NanumGothic"/>
                <a:ea typeface="NanumGothic"/>
                <a:cs typeface="NanumGothic"/>
                <a:sym typeface="Nanum Gothic"/>
              </a:rPr>
              <a:t>length</a:t>
            </a:r>
            <a:r>
              <a:rPr lang="ko-KR" dirty="0" err="1">
                <a:latin typeface="NanumGothic"/>
                <a:ea typeface="NanumGothic"/>
                <a:cs typeface="NanumGothic"/>
                <a:sym typeface="Nanum Gothic"/>
              </a:rPr>
              <a:t>에서</a:t>
            </a:r>
            <a:r>
              <a:rPr lang="ko-KR" dirty="0">
                <a:latin typeface="NanumGothic"/>
                <a:ea typeface="NanumGothic"/>
                <a:cs typeface="NanumGothic"/>
                <a:sym typeface="Nanum Gothic"/>
              </a:rPr>
              <a:t> </a:t>
            </a:r>
            <a:r>
              <a:rPr lang="ko-KR" b="1" dirty="0">
                <a:latin typeface="NanumGothic"/>
                <a:ea typeface="NanumGothic"/>
                <a:cs typeface="NanumGothic"/>
                <a:sym typeface="Nanum Gothic"/>
              </a:rPr>
              <a:t>더 높은 </a:t>
            </a:r>
            <a:r>
              <a:rPr lang="ko-KR" b="1" dirty="0" err="1">
                <a:latin typeface="NanumGothic"/>
                <a:ea typeface="NanumGothic"/>
                <a:cs typeface="NanumGothic"/>
                <a:sym typeface="Nanum Gothic"/>
              </a:rPr>
              <a:t>Recall@LM</a:t>
            </a:r>
            <a:r>
              <a:rPr lang="ko-KR" dirty="0" err="1">
                <a:latin typeface="NanumGothic"/>
                <a:ea typeface="NanumGothic"/>
                <a:cs typeface="NanumGothic"/>
                <a:sym typeface="Nanum Gothic"/>
              </a:rPr>
              <a:t>을</a:t>
            </a:r>
            <a:r>
              <a:rPr lang="ko-KR" dirty="0">
                <a:latin typeface="NanumGothic"/>
                <a:ea typeface="NanumGothic"/>
                <a:cs typeface="NanumGothic"/>
                <a:sym typeface="Nanum Gothic"/>
              </a:rPr>
              <a:t> 가져야 함</a:t>
            </a:r>
            <a:br>
              <a:rPr lang="ko-KR" dirty="0">
                <a:latin typeface="NanumGothic"/>
                <a:ea typeface="NanumGothic"/>
                <a:cs typeface="NanumGothic"/>
                <a:sym typeface="Nanum Gothic"/>
              </a:rPr>
            </a:br>
            <a:endParaRPr dirty="0">
              <a:latin typeface="NanumGothic"/>
              <a:ea typeface="NanumGothic"/>
              <a:cs typeface="NanumGothic"/>
              <a:sym typeface="Nanum Gothic"/>
            </a:endParaRPr>
          </a:p>
          <a:p>
            <a:pPr marL="457200" lvl="0" indent="-317500" algn="l" rtl="0">
              <a:lnSpc>
                <a:spcPct val="115000"/>
              </a:lnSpc>
              <a:spcBef>
                <a:spcPts val="0"/>
              </a:spcBef>
              <a:spcAft>
                <a:spcPts val="0"/>
              </a:spcAft>
              <a:buClr>
                <a:schemeClr val="dk1"/>
              </a:buClr>
              <a:buSzPts val="1400"/>
              <a:buFont typeface="Nanum Gothic"/>
              <a:buChar char="●"/>
            </a:pPr>
            <a:r>
              <a:rPr lang="ko-KR" dirty="0">
                <a:latin typeface="NanumGothic"/>
                <a:ea typeface="NanumGothic"/>
                <a:cs typeface="NanumGothic"/>
                <a:sym typeface="Nanum Gothic"/>
              </a:rPr>
              <a:t>본 프로젝트에서는 </a:t>
            </a:r>
            <a:r>
              <a:rPr lang="ko-KR" dirty="0" err="1">
                <a:latin typeface="NanumGothic"/>
                <a:ea typeface="NanumGothic"/>
                <a:cs typeface="NanumGothic"/>
                <a:sym typeface="Nanum Gothic"/>
              </a:rPr>
              <a:t>mAR을</a:t>
            </a:r>
            <a:r>
              <a:rPr lang="ko-KR" dirty="0">
                <a:latin typeface="NanumGothic"/>
                <a:ea typeface="NanumGothic"/>
                <a:cs typeface="NanumGothic"/>
                <a:sym typeface="Nanum Gothic"/>
              </a:rPr>
              <a:t> 높이기 위해 두 가지 측면에서 접근</a:t>
            </a:r>
            <a:endParaRPr dirty="0">
              <a:latin typeface="NanumGothic"/>
              <a:ea typeface="NanumGothic"/>
              <a:cs typeface="NanumGothic"/>
              <a:sym typeface="Nanum Gothic"/>
            </a:endParaRPr>
          </a:p>
          <a:p>
            <a:pPr marL="719999" lvl="1" indent="-317500" algn="l" rtl="0">
              <a:lnSpc>
                <a:spcPct val="115000"/>
              </a:lnSpc>
              <a:spcBef>
                <a:spcPts val="0"/>
              </a:spcBef>
              <a:spcAft>
                <a:spcPts val="0"/>
              </a:spcAft>
              <a:buClr>
                <a:schemeClr val="dk1"/>
              </a:buClr>
              <a:buSzPts val="1400"/>
              <a:buFont typeface="Nanum Gothic"/>
              <a:buChar char="○"/>
            </a:pPr>
            <a:r>
              <a:rPr lang="ko-KR" b="1" dirty="0" err="1">
                <a:latin typeface="NanumGothic"/>
                <a:ea typeface="NanumGothic"/>
                <a:cs typeface="NanumGothic"/>
                <a:sym typeface="Nanum Gothic"/>
              </a:rPr>
              <a:t>retrieval</a:t>
            </a:r>
            <a:r>
              <a:rPr lang="ko-KR" b="1" dirty="0">
                <a:latin typeface="NanumGothic"/>
                <a:ea typeface="NanumGothic"/>
                <a:cs typeface="NanumGothic"/>
                <a:sym typeface="Nanum Gothic"/>
              </a:rPr>
              <a:t> 알고리즘 수정</a:t>
            </a:r>
            <a:endParaRPr b="1" dirty="0">
              <a:latin typeface="NanumGothic"/>
              <a:ea typeface="NanumGothic"/>
              <a:cs typeface="NanumGothic"/>
              <a:sym typeface="Nanum Gothic"/>
            </a:endParaRPr>
          </a:p>
          <a:p>
            <a:pPr marL="719999" lvl="1" indent="-317500" algn="l" rtl="0">
              <a:lnSpc>
                <a:spcPct val="115000"/>
              </a:lnSpc>
              <a:spcBef>
                <a:spcPts val="0"/>
              </a:spcBef>
              <a:spcAft>
                <a:spcPts val="0"/>
              </a:spcAft>
              <a:buClr>
                <a:schemeClr val="dk1"/>
              </a:buClr>
              <a:buSzPts val="1400"/>
              <a:buFont typeface="Nanum Gothic"/>
              <a:buChar char="○"/>
            </a:pPr>
            <a:r>
              <a:rPr lang="ko-KR" b="1" dirty="0" err="1">
                <a:latin typeface="NanumGothic"/>
                <a:ea typeface="NanumGothic"/>
                <a:cs typeface="NanumGothic"/>
                <a:sym typeface="Nanum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Query</a:t>
            </a:r>
            <a:r>
              <a:rPr lang="ko-KR" b="1" dirty="0">
                <a:latin typeface="NanumGothic"/>
                <a:ea typeface="NanumGothic"/>
                <a:cs typeface="NanumGothic"/>
                <a:sym typeface="Nanum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t>
            </a:r>
            <a:r>
              <a:rPr lang="ko-KR" b="1" dirty="0" err="1">
                <a:latin typeface="NanumGothic"/>
                <a:ea typeface="NanumGothic"/>
                <a:cs typeface="NanumGothic"/>
                <a:sym typeface="Nanum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Side</a:t>
            </a:r>
            <a:r>
              <a:rPr lang="ko-KR" b="1" dirty="0">
                <a:latin typeface="NanumGothic"/>
                <a:ea typeface="NanumGothic"/>
                <a:cs typeface="NanumGothic"/>
                <a:sym typeface="Nanum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a:t>
            </a:r>
            <a:r>
              <a:rPr lang="ko-KR" b="1" dirty="0" err="1">
                <a:latin typeface="NanumGothic"/>
                <a:ea typeface="NanumGothic"/>
                <a:cs typeface="NanumGothic"/>
                <a:sym typeface="Nanum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Fine-tuning</a:t>
            </a:r>
            <a:r>
              <a:rPr lang="ko-KR" b="1" dirty="0">
                <a:latin typeface="NanumGothic"/>
                <a:ea typeface="NanumGothic"/>
                <a:cs typeface="NanumGothic"/>
                <a:sym typeface="Nanum Gothic"/>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 수행</a:t>
            </a:r>
            <a:endParaRPr b="1" dirty="0">
              <a:latin typeface="NanumGothic"/>
              <a:ea typeface="NanumGothic"/>
              <a:cs typeface="NanumGothic"/>
              <a:sym typeface="Nanum Gothic"/>
            </a:endParaRPr>
          </a:p>
          <a:p>
            <a:pPr marL="0" lvl="0" indent="0" algn="l" rtl="0">
              <a:spcBef>
                <a:spcPts val="1200"/>
              </a:spcBef>
              <a:spcAft>
                <a:spcPts val="0"/>
              </a:spcAft>
              <a:buNone/>
            </a:pPr>
            <a:endParaRPr dirty="0">
              <a:latin typeface="NanumGothic"/>
              <a:ea typeface="NanumGothic"/>
              <a:cs typeface="NanumGothic"/>
              <a:sym typeface="Nanum Gothic"/>
            </a:endParaRPr>
          </a:p>
        </p:txBody>
      </p:sp>
      <p:pic>
        <p:nvPicPr>
          <p:cNvPr id="266" name="Google Shape;266;g25b09479055_0_8"/>
          <p:cNvPicPr preferRelativeResize="0"/>
          <p:nvPr/>
        </p:nvPicPr>
        <p:blipFill>
          <a:blip r:embed="rId3">
            <a:alphaModFix/>
          </a:blip>
          <a:stretch>
            <a:fillRect/>
          </a:stretch>
        </p:blipFill>
        <p:spPr>
          <a:xfrm>
            <a:off x="8066488" y="2438285"/>
            <a:ext cx="3079486" cy="1431775"/>
          </a:xfrm>
          <a:prstGeom prst="rect">
            <a:avLst/>
          </a:prstGeom>
          <a:noFill/>
          <a:ln>
            <a:noFill/>
          </a:ln>
        </p:spPr>
      </p:pic>
      <p:sp>
        <p:nvSpPr>
          <p:cNvPr id="267" name="Google Shape;267;g25b09479055_0_8"/>
          <p:cNvSpPr txBox="1"/>
          <p:nvPr/>
        </p:nvSpPr>
        <p:spPr>
          <a:xfrm>
            <a:off x="294929" y="272300"/>
            <a:ext cx="2300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1.1. 문제 정의 &amp; 주제 제안 </a:t>
            </a:r>
            <a:endParaRPr sz="1100" b="1" i="0" u="none" strike="noStrike" cap="none">
              <a:solidFill>
                <a:schemeClr val="dk1"/>
              </a:solidFill>
              <a:latin typeface="NanumGothic"/>
              <a:ea typeface="NanumGothic"/>
              <a:cs typeface="NanumGothic"/>
              <a:sym typeface="Nanum Gothic"/>
            </a:endParaRPr>
          </a:p>
        </p:txBody>
      </p:sp>
      <p:pic>
        <p:nvPicPr>
          <p:cNvPr id="268" name="Google Shape;268;g25b09479055_0_8"/>
          <p:cNvPicPr preferRelativeResize="0"/>
          <p:nvPr/>
        </p:nvPicPr>
        <p:blipFill rotWithShape="1">
          <a:blip r:embed="rId4">
            <a:alphaModFix/>
          </a:blip>
          <a:srcRect/>
          <a:stretch/>
        </p:blipFill>
        <p:spPr>
          <a:xfrm>
            <a:off x="110875" y="6561140"/>
            <a:ext cx="1166079" cy="170646"/>
          </a:xfrm>
          <a:prstGeom prst="rect">
            <a:avLst/>
          </a:prstGeom>
          <a:noFill/>
          <a:ln>
            <a:noFill/>
          </a:ln>
        </p:spPr>
      </p:pic>
      <p:cxnSp>
        <p:nvCxnSpPr>
          <p:cNvPr id="269" name="Google Shape;269;g25b09479055_0_8"/>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sp>
        <p:nvSpPr>
          <p:cNvPr id="270" name="Google Shape;270;g25b09479055_0_8"/>
          <p:cNvSpPr txBox="1"/>
          <p:nvPr/>
        </p:nvSpPr>
        <p:spPr>
          <a:xfrm>
            <a:off x="555700" y="1816963"/>
            <a:ext cx="8433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algun Gothic"/>
              <a:ea typeface="Malgun Gothic"/>
              <a:cs typeface="Malgun Gothic"/>
              <a:sym typeface="Malgun Gothic"/>
            </a:endParaRPr>
          </a:p>
        </p:txBody>
      </p:sp>
      <p:sp>
        <p:nvSpPr>
          <p:cNvPr id="272" name="Google Shape;272;g25b09479055_0_8"/>
          <p:cNvSpPr txBox="1"/>
          <p:nvPr/>
        </p:nvSpPr>
        <p:spPr>
          <a:xfrm>
            <a:off x="628950" y="895050"/>
            <a:ext cx="5551800" cy="40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anum Gothic"/>
              <a:buChar char="-"/>
            </a:pPr>
            <a:r>
              <a:rPr lang="ko-KR" b="1">
                <a:solidFill>
                  <a:schemeClr val="dk1"/>
                </a:solidFill>
                <a:latin typeface="NanumGothic"/>
                <a:ea typeface="NanumGothic"/>
                <a:cs typeface="NanumGothic"/>
                <a:sym typeface="Nanum Gothic"/>
              </a:rPr>
              <a:t>프로젝트 목표 : mAR 증가를 통한 검색 최적화</a:t>
            </a:r>
            <a:endParaRPr b="1">
              <a:latin typeface="NanumGothic"/>
              <a:ea typeface="NanumGothic"/>
              <a:cs typeface="NanumGothic"/>
              <a:sym typeface="Nanum Gothic"/>
            </a:endParaRPr>
          </a:p>
        </p:txBody>
      </p:sp>
      <p:pic>
        <p:nvPicPr>
          <p:cNvPr id="273" name="Google Shape;273;g25b09479055_0_8"/>
          <p:cNvPicPr preferRelativeResize="0"/>
          <p:nvPr/>
        </p:nvPicPr>
        <p:blipFill>
          <a:blip r:embed="rId5">
            <a:alphaModFix/>
          </a:blip>
          <a:stretch>
            <a:fillRect/>
          </a:stretch>
        </p:blipFill>
        <p:spPr>
          <a:xfrm>
            <a:off x="555700" y="1405088"/>
            <a:ext cx="6478524" cy="4690925"/>
          </a:xfrm>
          <a:prstGeom prst="rect">
            <a:avLst/>
          </a:prstGeom>
          <a:noFill/>
          <a:ln>
            <a:noFill/>
          </a:ln>
        </p:spPr>
      </p:pic>
      <p:sp>
        <p:nvSpPr>
          <p:cNvPr id="274" name="Google Shape;274;g25b09479055_0_8"/>
          <p:cNvSpPr/>
          <p:nvPr/>
        </p:nvSpPr>
        <p:spPr>
          <a:xfrm>
            <a:off x="3541006" y="2217319"/>
            <a:ext cx="507900" cy="568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25b09479055_0_8"/>
          <p:cNvSpPr txBox="1"/>
          <p:nvPr/>
        </p:nvSpPr>
        <p:spPr>
          <a:xfrm>
            <a:off x="4119100" y="2217175"/>
            <a:ext cx="1306200" cy="27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a:latin typeface="Malgun Gothic"/>
                <a:ea typeface="Malgun Gothic"/>
                <a:cs typeface="Malgun Gothic"/>
                <a:sym typeface="Malgun Gothic"/>
              </a:rPr>
              <a:t>mAR 증가</a:t>
            </a:r>
            <a:endParaRPr>
              <a:latin typeface="Malgun Gothic"/>
              <a:ea typeface="Malgun Gothic"/>
              <a:cs typeface="Malgun Gothic"/>
              <a:sym typeface="Malgun Gothic"/>
            </a:endParaRPr>
          </a:p>
        </p:txBody>
      </p:sp>
      <p:sp>
        <p:nvSpPr>
          <p:cNvPr id="276" name="Google Shape;276;g25b09479055_0_8"/>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277" name="Google Shape;277;g25b09479055_0_8"/>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7</a:t>
            </a:fld>
            <a:endParaRPr sz="900" b="1" i="0" u="none" strike="noStrike" cap="none">
              <a:solidFill>
                <a:srgbClr val="888888"/>
              </a:solidFill>
              <a:latin typeface="NanumGothic"/>
              <a:ea typeface="NanumGothic"/>
              <a:cs typeface="NanumGothic"/>
              <a:sym typeface="Nanum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5ac1a266b9_7_10"/>
          <p:cNvSpPr txBox="1"/>
          <p:nvPr/>
        </p:nvSpPr>
        <p:spPr>
          <a:xfrm>
            <a:off x="294927" y="272300"/>
            <a:ext cx="18483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1.2. </a:t>
            </a:r>
            <a:r>
              <a:rPr lang="ko-KR" sz="1100" b="1" i="0" u="none" strike="noStrike" cap="none">
                <a:solidFill>
                  <a:schemeClr val="dk1"/>
                </a:solidFill>
                <a:latin typeface="NanumGothic"/>
                <a:ea typeface="NanumGothic"/>
                <a:cs typeface="NanumGothic"/>
                <a:sym typeface="Nanum Gothic"/>
              </a:rPr>
              <a:t>팀 </a:t>
            </a:r>
            <a:r>
              <a:rPr lang="ko-KR" sz="1100" b="1">
                <a:solidFill>
                  <a:schemeClr val="dk1"/>
                </a:solidFill>
                <a:latin typeface="NanumGothic"/>
                <a:ea typeface="NanumGothic"/>
                <a:cs typeface="NanumGothic"/>
                <a:sym typeface="Nanum Gothic"/>
              </a:rPr>
              <a:t>및 팀원 </a:t>
            </a:r>
            <a:r>
              <a:rPr lang="ko-KR" sz="1100" b="1" i="0" u="none" strike="noStrike" cap="none">
                <a:solidFill>
                  <a:schemeClr val="dk1"/>
                </a:solidFill>
                <a:latin typeface="NanumGothic"/>
                <a:ea typeface="NanumGothic"/>
                <a:cs typeface="NanumGothic"/>
                <a:sym typeface="Nanum Gothic"/>
              </a:rPr>
              <a:t>소개</a:t>
            </a:r>
            <a:endParaRPr sz="1100" b="1" i="0" u="none" strike="noStrike" cap="none">
              <a:solidFill>
                <a:schemeClr val="dk1"/>
              </a:solidFill>
              <a:latin typeface="NanumGothic"/>
              <a:ea typeface="NanumGothic"/>
              <a:cs typeface="NanumGothic"/>
              <a:sym typeface="Nanum Gothic"/>
            </a:endParaRPr>
          </a:p>
        </p:txBody>
      </p:sp>
      <p:cxnSp>
        <p:nvCxnSpPr>
          <p:cNvPr id="283" name="Google Shape;283;g25ac1a266b9_7_1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pic>
        <p:nvPicPr>
          <p:cNvPr id="284" name="Google Shape;284;g25ac1a266b9_7_10"/>
          <p:cNvPicPr preferRelativeResize="0"/>
          <p:nvPr/>
        </p:nvPicPr>
        <p:blipFill rotWithShape="1">
          <a:blip r:embed="rId3">
            <a:alphaModFix/>
          </a:blip>
          <a:srcRect/>
          <a:stretch/>
        </p:blipFill>
        <p:spPr>
          <a:xfrm>
            <a:off x="110875" y="6561140"/>
            <a:ext cx="1166079" cy="170646"/>
          </a:xfrm>
          <a:prstGeom prst="rect">
            <a:avLst/>
          </a:prstGeom>
          <a:noFill/>
          <a:ln>
            <a:noFill/>
          </a:ln>
        </p:spPr>
      </p:pic>
      <p:sp>
        <p:nvSpPr>
          <p:cNvPr id="285" name="Google Shape;285;g25ac1a266b9_7_10"/>
          <p:cNvSpPr txBox="1"/>
          <p:nvPr/>
        </p:nvSpPr>
        <p:spPr>
          <a:xfrm>
            <a:off x="2737241" y="4166250"/>
            <a:ext cx="15285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9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김성은</a:t>
            </a:r>
            <a:endParaRPr sz="1400" i="0" u="none" strike="noStrike" cap="none">
              <a:solidFill>
                <a:srgbClr val="000000"/>
              </a:solidFill>
              <a:latin typeface="NanumGothic ExtraBold"/>
              <a:ea typeface="NanumGothic ExtraBold"/>
              <a:cs typeface="NanumGothic ExtraBold"/>
              <a:sym typeface="NanumGothic ExtraBold"/>
            </a:endParaRPr>
          </a:p>
        </p:txBody>
      </p:sp>
      <p:sp>
        <p:nvSpPr>
          <p:cNvPr id="286" name="Google Shape;286;g25ac1a266b9_7_10"/>
          <p:cNvSpPr txBox="1"/>
          <p:nvPr/>
        </p:nvSpPr>
        <p:spPr>
          <a:xfrm>
            <a:off x="2737254" y="4699725"/>
            <a:ext cx="2148300" cy="646500"/>
          </a:xfrm>
          <a:prstGeom prst="rect">
            <a:avLst/>
          </a:prstGeom>
          <a:noFill/>
          <a:ln>
            <a:noFill/>
          </a:ln>
        </p:spPr>
        <p:txBody>
          <a:bodyPr spcFirstLastPara="1" wrap="square" lIns="91425" tIns="45700" rIns="91425" bIns="45700" anchor="t" anchorCtr="0">
            <a:spAutoFit/>
          </a:bodyPr>
          <a:lstStyle/>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Query loss의 단위 변경 </a:t>
            </a:r>
            <a:endParaRPr sz="1200" b="1">
              <a:solidFill>
                <a:schemeClr val="dk1"/>
              </a:solidFill>
              <a:latin typeface="NanumGothic"/>
              <a:ea typeface="NanumGothic"/>
              <a:cs typeface="NanumGothic"/>
              <a:sym typeface="Nanum Gothic"/>
            </a:endParaRPr>
          </a:p>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Dynamic retrieval</a:t>
            </a:r>
            <a:endParaRPr sz="1200" b="1">
              <a:solidFill>
                <a:schemeClr val="dk1"/>
              </a:solidFill>
              <a:latin typeface="NanumGothic"/>
              <a:ea typeface="NanumGothic"/>
              <a:cs typeface="NanumGothic"/>
              <a:sym typeface="Nanum Gothic"/>
            </a:endParaRPr>
          </a:p>
        </p:txBody>
      </p:sp>
      <p:sp>
        <p:nvSpPr>
          <p:cNvPr id="287" name="Google Shape;287;g25ac1a266b9_7_10"/>
          <p:cNvSpPr txBox="1"/>
          <p:nvPr/>
        </p:nvSpPr>
        <p:spPr>
          <a:xfrm>
            <a:off x="5180842" y="4166250"/>
            <a:ext cx="1254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9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김지현</a:t>
            </a:r>
            <a:endParaRPr sz="1400" i="0" u="none" strike="noStrike" cap="none">
              <a:solidFill>
                <a:srgbClr val="000000"/>
              </a:solidFill>
              <a:latin typeface="NanumGothic ExtraBold"/>
              <a:ea typeface="NanumGothic ExtraBold"/>
              <a:cs typeface="NanumGothic ExtraBold"/>
              <a:sym typeface="NanumGothic ExtraBold"/>
            </a:endParaRPr>
          </a:p>
        </p:txBody>
      </p:sp>
      <p:sp>
        <p:nvSpPr>
          <p:cNvPr id="288" name="Google Shape;288;g25ac1a266b9_7_10"/>
          <p:cNvSpPr txBox="1"/>
          <p:nvPr/>
        </p:nvSpPr>
        <p:spPr>
          <a:xfrm>
            <a:off x="5102525" y="4699726"/>
            <a:ext cx="1980600" cy="1015800"/>
          </a:xfrm>
          <a:prstGeom prst="rect">
            <a:avLst/>
          </a:prstGeom>
          <a:noFill/>
          <a:ln>
            <a:noFill/>
          </a:ln>
        </p:spPr>
        <p:txBody>
          <a:bodyPr spcFirstLastPara="1" wrap="square" lIns="91425" tIns="45700" rIns="91425" bIns="45700" anchor="t" anchorCtr="0">
            <a:spAutoFit/>
          </a:bodyPr>
          <a:lstStyle/>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Dataset 전처리</a:t>
            </a:r>
            <a:endParaRPr sz="1200" b="1">
              <a:solidFill>
                <a:schemeClr val="dk1"/>
              </a:solidFill>
              <a:latin typeface="NanumGothic"/>
              <a:ea typeface="NanumGothic"/>
              <a:cs typeface="NanumGothic"/>
              <a:sym typeface="Nanum Gothic"/>
            </a:endParaRPr>
          </a:p>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Query loss의 단위 변경</a:t>
            </a:r>
            <a:endParaRPr sz="1200" b="1">
              <a:solidFill>
                <a:schemeClr val="dk1"/>
              </a:solidFill>
              <a:latin typeface="NanumGothic"/>
              <a:ea typeface="NanumGothic"/>
              <a:cs typeface="NanumGothic"/>
              <a:sym typeface="Nanum Gothic"/>
            </a:endParaRPr>
          </a:p>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Knowledge Distillation</a:t>
            </a:r>
            <a:endParaRPr sz="1200" b="1" i="0" u="none" strike="noStrike" cap="none">
              <a:solidFill>
                <a:schemeClr val="dk1"/>
              </a:solidFill>
              <a:latin typeface="NanumGothic"/>
              <a:ea typeface="NanumGothic"/>
              <a:cs typeface="NanumGothic"/>
              <a:sym typeface="Nanum Gothic"/>
            </a:endParaRPr>
          </a:p>
        </p:txBody>
      </p:sp>
      <p:sp>
        <p:nvSpPr>
          <p:cNvPr id="289" name="Google Shape;289;g25ac1a266b9_7_10"/>
          <p:cNvSpPr txBox="1"/>
          <p:nvPr/>
        </p:nvSpPr>
        <p:spPr>
          <a:xfrm>
            <a:off x="7395413" y="4166250"/>
            <a:ext cx="12888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9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서가은</a:t>
            </a:r>
            <a:endParaRPr sz="1400" i="0" u="none" strike="noStrike" cap="none">
              <a:solidFill>
                <a:srgbClr val="000000"/>
              </a:solidFill>
              <a:latin typeface="NanumGothic ExtraBold"/>
              <a:ea typeface="NanumGothic ExtraBold"/>
              <a:cs typeface="NanumGothic ExtraBold"/>
              <a:sym typeface="NanumGothic ExtraBold"/>
            </a:endParaRPr>
          </a:p>
        </p:txBody>
      </p:sp>
      <p:sp>
        <p:nvSpPr>
          <p:cNvPr id="290" name="Google Shape;290;g25ac1a266b9_7_10"/>
          <p:cNvSpPr txBox="1"/>
          <p:nvPr/>
        </p:nvSpPr>
        <p:spPr>
          <a:xfrm>
            <a:off x="7395400" y="4699725"/>
            <a:ext cx="1980600" cy="646500"/>
          </a:xfrm>
          <a:prstGeom prst="rect">
            <a:avLst/>
          </a:prstGeom>
          <a:noFill/>
          <a:ln>
            <a:noFill/>
          </a:ln>
        </p:spPr>
        <p:txBody>
          <a:bodyPr spcFirstLastPara="1" wrap="square" lIns="91425" tIns="45700" rIns="91425" bIns="45700" anchor="t" anchorCtr="0">
            <a:spAutoFit/>
          </a:bodyPr>
          <a:lstStyle/>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Query loss의 단위 변경</a:t>
            </a:r>
            <a:endParaRPr sz="1200" b="1">
              <a:solidFill>
                <a:schemeClr val="dk1"/>
              </a:solidFill>
              <a:latin typeface="NanumGothic"/>
              <a:ea typeface="NanumGothic"/>
              <a:cs typeface="NanumGothic"/>
              <a:sym typeface="Nanum Gothic"/>
            </a:endParaRPr>
          </a:p>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Dynamic retrieval</a:t>
            </a:r>
            <a:endParaRPr sz="1200" b="1">
              <a:solidFill>
                <a:schemeClr val="dk1"/>
              </a:solidFill>
              <a:latin typeface="NanumGothic"/>
              <a:ea typeface="NanumGothic"/>
              <a:cs typeface="NanumGothic"/>
              <a:sym typeface="Nanum Gothic"/>
            </a:endParaRPr>
          </a:p>
        </p:txBody>
      </p:sp>
      <p:sp>
        <p:nvSpPr>
          <p:cNvPr id="291" name="Google Shape;291;g25ac1a266b9_7_10"/>
          <p:cNvSpPr txBox="1"/>
          <p:nvPr/>
        </p:nvSpPr>
        <p:spPr>
          <a:xfrm>
            <a:off x="9755535" y="4166250"/>
            <a:ext cx="1254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9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홍영훈</a:t>
            </a:r>
            <a:endParaRPr sz="1400" i="0" u="none" strike="noStrike" cap="none">
              <a:solidFill>
                <a:srgbClr val="000000"/>
              </a:solidFill>
              <a:latin typeface="NanumGothic ExtraBold"/>
              <a:ea typeface="NanumGothic ExtraBold"/>
              <a:cs typeface="NanumGothic ExtraBold"/>
              <a:sym typeface="NanumGothic ExtraBold"/>
            </a:endParaRPr>
          </a:p>
        </p:txBody>
      </p:sp>
      <p:sp>
        <p:nvSpPr>
          <p:cNvPr id="292" name="Google Shape;292;g25ac1a266b9_7_10"/>
          <p:cNvSpPr txBox="1"/>
          <p:nvPr/>
        </p:nvSpPr>
        <p:spPr>
          <a:xfrm>
            <a:off x="9755534" y="4699718"/>
            <a:ext cx="2148300" cy="1015800"/>
          </a:xfrm>
          <a:prstGeom prst="rect">
            <a:avLst/>
          </a:prstGeom>
          <a:noFill/>
          <a:ln>
            <a:noFill/>
          </a:ln>
        </p:spPr>
        <p:txBody>
          <a:bodyPr spcFirstLastPara="1" wrap="square" lIns="91425" tIns="45700" rIns="91425" bIns="45700" anchor="t" anchorCtr="0">
            <a:spAutoFit/>
          </a:bodyPr>
          <a:lstStyle/>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Query loss의 단위 변경</a:t>
            </a:r>
            <a:endParaRPr sz="1200" b="1">
              <a:solidFill>
                <a:schemeClr val="dk1"/>
              </a:solidFill>
              <a:latin typeface="NanumGothic"/>
              <a:ea typeface="NanumGothic"/>
              <a:cs typeface="NanumGothic"/>
              <a:sym typeface="Nanum Gothic"/>
            </a:endParaRPr>
          </a:p>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Static retrieval</a:t>
            </a:r>
            <a:endParaRPr sz="1200" b="1">
              <a:solidFill>
                <a:schemeClr val="dk1"/>
              </a:solidFill>
              <a:latin typeface="NanumGothic"/>
              <a:ea typeface="NanumGothic"/>
              <a:cs typeface="NanumGothic"/>
              <a:sym typeface="Nanum Gothic"/>
            </a:endParaRPr>
          </a:p>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Optimization</a:t>
            </a:r>
            <a:endParaRPr sz="1200" b="1">
              <a:solidFill>
                <a:schemeClr val="dk1"/>
              </a:solidFill>
              <a:latin typeface="NanumGothic"/>
              <a:ea typeface="NanumGothic"/>
              <a:cs typeface="NanumGothic"/>
              <a:sym typeface="Nanum Gothic"/>
            </a:endParaRPr>
          </a:p>
        </p:txBody>
      </p:sp>
      <p:sp>
        <p:nvSpPr>
          <p:cNvPr id="293" name="Google Shape;293;g25ac1a266b9_7_10"/>
          <p:cNvSpPr txBox="1"/>
          <p:nvPr/>
        </p:nvSpPr>
        <p:spPr>
          <a:xfrm>
            <a:off x="588941" y="4166275"/>
            <a:ext cx="14106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93750"/>
              </a:lnSpc>
              <a:spcBef>
                <a:spcPts val="0"/>
              </a:spcBef>
              <a:spcAft>
                <a:spcPts val="0"/>
              </a:spcAft>
              <a:buClr>
                <a:srgbClr val="000000"/>
              </a:buClr>
              <a:buSzPts val="1600"/>
              <a:buFont typeface="Arial"/>
              <a:buNone/>
            </a:pPr>
            <a:r>
              <a:rPr lang="ko-KR" sz="1600">
                <a:solidFill>
                  <a:schemeClr val="dk1"/>
                </a:solidFill>
                <a:latin typeface="NanumGothic ExtraBold"/>
                <a:ea typeface="NanumGothic ExtraBold"/>
                <a:cs typeface="NanumGothic ExtraBold"/>
                <a:sym typeface="NanumGothic ExtraBold"/>
              </a:rPr>
              <a:t>김민호</a:t>
            </a:r>
            <a:endParaRPr sz="1400" i="0" u="none" strike="noStrike" cap="none">
              <a:solidFill>
                <a:srgbClr val="000000"/>
              </a:solidFill>
              <a:latin typeface="NanumGothic ExtraBold"/>
              <a:ea typeface="NanumGothic ExtraBold"/>
              <a:cs typeface="NanumGothic ExtraBold"/>
              <a:sym typeface="NanumGothic ExtraBold"/>
            </a:endParaRPr>
          </a:p>
        </p:txBody>
      </p:sp>
      <p:sp>
        <p:nvSpPr>
          <p:cNvPr id="294" name="Google Shape;294;g25ac1a266b9_7_10"/>
          <p:cNvSpPr txBox="1"/>
          <p:nvPr/>
        </p:nvSpPr>
        <p:spPr>
          <a:xfrm>
            <a:off x="588942" y="4699730"/>
            <a:ext cx="2148300" cy="646500"/>
          </a:xfrm>
          <a:prstGeom prst="rect">
            <a:avLst/>
          </a:prstGeom>
          <a:noFill/>
          <a:ln>
            <a:noFill/>
          </a:ln>
        </p:spPr>
        <p:txBody>
          <a:bodyPr spcFirstLastPara="1" wrap="square" lIns="91425" tIns="45700" rIns="91425" bIns="45700" anchor="t" anchorCtr="0">
            <a:spAutoFit/>
          </a:bodyPr>
          <a:lstStyle/>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Query loss의 단위 변경</a:t>
            </a:r>
            <a:endParaRPr sz="1200" b="1">
              <a:solidFill>
                <a:schemeClr val="dk1"/>
              </a:solidFill>
              <a:latin typeface="NanumGothic"/>
              <a:ea typeface="NanumGothic"/>
              <a:cs typeface="NanumGothic"/>
              <a:sym typeface="Nanum Gothic"/>
            </a:endParaRPr>
          </a:p>
          <a:p>
            <a:pPr marL="89999" marR="0" lvl="0" indent="-166199" algn="l" rtl="0">
              <a:lnSpc>
                <a:spcPct val="200000"/>
              </a:lnSpc>
              <a:spcBef>
                <a:spcPts val="0"/>
              </a:spcBef>
              <a:spcAft>
                <a:spcPts val="0"/>
              </a:spcAft>
              <a:buClr>
                <a:schemeClr val="dk1"/>
              </a:buClr>
              <a:buSzPts val="1200"/>
              <a:buFont typeface="Nanum Gothic"/>
              <a:buChar char="●"/>
            </a:pPr>
            <a:r>
              <a:rPr lang="ko-KR" sz="1200" b="1">
                <a:solidFill>
                  <a:schemeClr val="dk1"/>
                </a:solidFill>
                <a:latin typeface="NanumGothic"/>
                <a:ea typeface="NanumGothic"/>
                <a:cs typeface="NanumGothic"/>
                <a:sym typeface="Nanum Gothic"/>
              </a:rPr>
              <a:t>Loss의 구성 요소 추가</a:t>
            </a:r>
            <a:endParaRPr sz="1200" b="1">
              <a:solidFill>
                <a:schemeClr val="dk1"/>
              </a:solidFill>
              <a:latin typeface="NanumGothic"/>
              <a:ea typeface="NanumGothic"/>
              <a:cs typeface="NanumGothic"/>
              <a:sym typeface="Nanum Gothic"/>
            </a:endParaRPr>
          </a:p>
        </p:txBody>
      </p:sp>
      <p:sp>
        <p:nvSpPr>
          <p:cNvPr id="295" name="Google Shape;295;g25ac1a266b9_7_1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296" name="Google Shape;296;g25ac1a266b9_7_1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8</a:t>
            </a:fld>
            <a:endParaRPr sz="900" b="1" i="0" u="none" strike="noStrike" cap="none">
              <a:solidFill>
                <a:srgbClr val="888888"/>
              </a:solidFill>
              <a:latin typeface="NanumGothic"/>
              <a:ea typeface="NanumGothic"/>
              <a:cs typeface="NanumGothic"/>
              <a:sym typeface="Nanum Gothic"/>
            </a:endParaRPr>
          </a:p>
        </p:txBody>
      </p:sp>
      <p:sp>
        <p:nvSpPr>
          <p:cNvPr id="297" name="Google Shape;297;g25ac1a266b9_7_10"/>
          <p:cNvSpPr txBox="1"/>
          <p:nvPr/>
        </p:nvSpPr>
        <p:spPr>
          <a:xfrm>
            <a:off x="371473" y="890850"/>
            <a:ext cx="9965100" cy="554100"/>
          </a:xfrm>
          <a:prstGeom prst="rect">
            <a:avLst/>
          </a:prstGeom>
          <a:noFill/>
          <a:ln>
            <a:noFill/>
          </a:ln>
        </p:spPr>
        <p:txBody>
          <a:bodyPr spcFirstLastPara="1" wrap="square" lIns="91425" tIns="45700" rIns="91425" bIns="45700" anchor="t" anchorCtr="0">
            <a:spAutoFit/>
          </a:bodyPr>
          <a:lstStyle/>
          <a:p>
            <a:pPr marL="0" lvl="0" indent="0" algn="l" rtl="0">
              <a:lnSpc>
                <a:spcPct val="137777"/>
              </a:lnSpc>
              <a:spcBef>
                <a:spcPts val="0"/>
              </a:spcBef>
              <a:spcAft>
                <a:spcPts val="0"/>
              </a:spcAft>
              <a:buClr>
                <a:schemeClr val="dk1"/>
              </a:buClr>
              <a:buSzPts val="4500"/>
              <a:buFont typeface="Arial"/>
              <a:buNone/>
            </a:pPr>
            <a:r>
              <a:rPr lang="ko-KR" sz="3000">
                <a:solidFill>
                  <a:schemeClr val="dk1"/>
                </a:solidFill>
                <a:latin typeface="NanumGothic ExtraBold"/>
                <a:ea typeface="NanumGothic ExtraBold"/>
                <a:cs typeface="NanumGothic ExtraBold"/>
                <a:sym typeface="NanumGothic ExtraBold"/>
              </a:rPr>
              <a:t>1.2. 팀 및 </a:t>
            </a:r>
            <a:r>
              <a:rPr lang="ko-KR" sz="3000">
                <a:solidFill>
                  <a:schemeClr val="dk1"/>
                </a:solidFill>
                <a:latin typeface="NanumGothic ExtraBold"/>
                <a:ea typeface="NanumGothic ExtraBold"/>
                <a:cs typeface="NanumGothic ExtraBold"/>
                <a:sym typeface="NanumGothic ExtraBold"/>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팀원 소개</a:t>
            </a:r>
            <a:endParaRPr sz="3000" i="0" u="none" strike="noStrike" cap="none">
              <a:solidFill>
                <a:srgbClr val="000000"/>
              </a:solidFill>
              <a:latin typeface="NanumGothic ExtraBold"/>
              <a:ea typeface="NanumGothic ExtraBold"/>
              <a:cs typeface="NanumGothic ExtraBold"/>
              <a:sym typeface="NanumGothic ExtraBold"/>
            </a:endParaRPr>
          </a:p>
        </p:txBody>
      </p:sp>
      <p:pic>
        <p:nvPicPr>
          <p:cNvPr id="298" name="Google Shape;298;g25ac1a266b9_7_10"/>
          <p:cNvPicPr preferRelativeResize="0"/>
          <p:nvPr/>
        </p:nvPicPr>
        <p:blipFill>
          <a:blip r:embed="rId4">
            <a:alphaModFix/>
          </a:blip>
          <a:stretch>
            <a:fillRect/>
          </a:stretch>
        </p:blipFill>
        <p:spPr>
          <a:xfrm>
            <a:off x="542767" y="1953638"/>
            <a:ext cx="1980601" cy="1980601"/>
          </a:xfrm>
          <a:prstGeom prst="rect">
            <a:avLst/>
          </a:prstGeom>
          <a:noFill/>
          <a:ln>
            <a:noFill/>
          </a:ln>
        </p:spPr>
      </p:pic>
      <p:pic>
        <p:nvPicPr>
          <p:cNvPr id="299" name="Google Shape;299;g25ac1a266b9_7_10"/>
          <p:cNvPicPr preferRelativeResize="0"/>
          <p:nvPr/>
        </p:nvPicPr>
        <p:blipFill rotWithShape="1">
          <a:blip r:embed="rId5">
            <a:alphaModFix/>
          </a:blip>
          <a:srcRect t="25817" b="22548"/>
          <a:stretch/>
        </p:blipFill>
        <p:spPr>
          <a:xfrm>
            <a:off x="2562950" y="1574800"/>
            <a:ext cx="2181900" cy="2438410"/>
          </a:xfrm>
          <a:prstGeom prst="rect">
            <a:avLst/>
          </a:prstGeom>
          <a:noFill/>
          <a:ln>
            <a:noFill/>
          </a:ln>
        </p:spPr>
      </p:pic>
      <p:pic>
        <p:nvPicPr>
          <p:cNvPr id="300" name="Google Shape;300;g25ac1a266b9_7_10"/>
          <p:cNvPicPr preferRelativeResize="0"/>
          <p:nvPr/>
        </p:nvPicPr>
        <p:blipFill>
          <a:blip r:embed="rId6">
            <a:alphaModFix/>
          </a:blip>
          <a:stretch>
            <a:fillRect/>
          </a:stretch>
        </p:blipFill>
        <p:spPr>
          <a:xfrm>
            <a:off x="9582325" y="2179124"/>
            <a:ext cx="1980600" cy="1739816"/>
          </a:xfrm>
          <a:prstGeom prst="rect">
            <a:avLst/>
          </a:prstGeom>
          <a:noFill/>
          <a:ln>
            <a:noFill/>
          </a:ln>
        </p:spPr>
      </p:pic>
      <p:pic>
        <p:nvPicPr>
          <p:cNvPr id="301" name="Google Shape;301;g25ac1a266b9_7_10"/>
          <p:cNvPicPr preferRelativeResize="0"/>
          <p:nvPr/>
        </p:nvPicPr>
        <p:blipFill>
          <a:blip r:embed="rId7">
            <a:alphaModFix/>
          </a:blip>
          <a:stretch>
            <a:fillRect/>
          </a:stretch>
        </p:blipFill>
        <p:spPr>
          <a:xfrm>
            <a:off x="7334225" y="2249595"/>
            <a:ext cx="1528499" cy="1645469"/>
          </a:xfrm>
          <a:prstGeom prst="rect">
            <a:avLst/>
          </a:prstGeom>
          <a:noFill/>
          <a:ln>
            <a:noFill/>
          </a:ln>
        </p:spPr>
      </p:pic>
      <p:pic>
        <p:nvPicPr>
          <p:cNvPr id="3" name="그림 2" descr="만화 영화, 미소, 입술, 립스틱이(가) 표시된 사진&#10;&#10;자동 생성된 설명">
            <a:extLst>
              <a:ext uri="{FF2B5EF4-FFF2-40B4-BE49-F238E27FC236}">
                <a16:creationId xmlns:a16="http://schemas.microsoft.com/office/drawing/2014/main" id="{0BD19512-28C6-3263-9383-33BA7BA2072D}"/>
              </a:ext>
            </a:extLst>
          </p:cNvPr>
          <p:cNvPicPr>
            <a:picLocks noChangeAspect="1"/>
          </p:cNvPicPr>
          <p:nvPr/>
        </p:nvPicPr>
        <p:blipFill>
          <a:blip r:embed="rId8"/>
          <a:stretch>
            <a:fillRect/>
          </a:stretch>
        </p:blipFill>
        <p:spPr>
          <a:xfrm>
            <a:off x="4896063" y="2075449"/>
            <a:ext cx="1860825" cy="18608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2ef6d58c72_0_0"/>
          <p:cNvSpPr txBox="1"/>
          <p:nvPr/>
        </p:nvSpPr>
        <p:spPr>
          <a:xfrm>
            <a:off x="294918" y="272310"/>
            <a:ext cx="1441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90909"/>
              </a:lnSpc>
              <a:spcBef>
                <a:spcPts val="0"/>
              </a:spcBef>
              <a:spcAft>
                <a:spcPts val="0"/>
              </a:spcAft>
              <a:buClr>
                <a:srgbClr val="000000"/>
              </a:buClr>
              <a:buSzPts val="1100"/>
              <a:buFont typeface="Arial"/>
              <a:buNone/>
            </a:pPr>
            <a:r>
              <a:rPr lang="ko-KR" sz="1100" b="1">
                <a:solidFill>
                  <a:schemeClr val="dk1"/>
                </a:solidFill>
                <a:latin typeface="NanumGothic"/>
                <a:ea typeface="NanumGothic"/>
                <a:cs typeface="NanumGothic"/>
                <a:sym typeface="Nanum Gothic"/>
              </a:rPr>
              <a:t>1.3. Timeline</a:t>
            </a:r>
            <a:endParaRPr sz="1100" b="1" i="0" u="none" strike="noStrike" cap="none">
              <a:solidFill>
                <a:schemeClr val="dk1"/>
              </a:solidFill>
              <a:latin typeface="NanumGothic"/>
              <a:ea typeface="NanumGothic"/>
              <a:cs typeface="NanumGothic"/>
              <a:sym typeface="Nanum Gothic"/>
            </a:endParaRPr>
          </a:p>
        </p:txBody>
      </p:sp>
      <p:sp>
        <p:nvSpPr>
          <p:cNvPr id="308" name="Google Shape;308;g22ef6d58c72_0_0"/>
          <p:cNvSpPr txBox="1"/>
          <p:nvPr/>
        </p:nvSpPr>
        <p:spPr>
          <a:xfrm>
            <a:off x="371482" y="890857"/>
            <a:ext cx="75189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37777"/>
              </a:lnSpc>
              <a:spcBef>
                <a:spcPts val="0"/>
              </a:spcBef>
              <a:spcAft>
                <a:spcPts val="0"/>
              </a:spcAft>
              <a:buClr>
                <a:srgbClr val="000000"/>
              </a:buClr>
              <a:buSzPts val="4500"/>
              <a:buFont typeface="Arial"/>
              <a:buNone/>
            </a:pPr>
            <a:r>
              <a:rPr lang="ko-KR" sz="3000">
                <a:solidFill>
                  <a:schemeClr val="dk1"/>
                </a:solidFill>
                <a:latin typeface="NanumGothic ExtraBold"/>
                <a:ea typeface="NanumGothic ExtraBold"/>
                <a:cs typeface="NanumGothic ExtraBold"/>
                <a:sym typeface="NanumGothic ExtraBold"/>
              </a:rPr>
              <a:t>1.3. Timeline</a:t>
            </a:r>
            <a:endParaRPr sz="3000" i="0" u="none" strike="noStrike" cap="none">
              <a:solidFill>
                <a:srgbClr val="000000"/>
              </a:solidFill>
              <a:latin typeface="NanumGothic ExtraBold"/>
              <a:ea typeface="NanumGothic ExtraBold"/>
              <a:cs typeface="NanumGothic ExtraBold"/>
              <a:sym typeface="NanumGothic ExtraBold"/>
            </a:endParaRPr>
          </a:p>
        </p:txBody>
      </p:sp>
      <p:pic>
        <p:nvPicPr>
          <p:cNvPr id="309" name="Google Shape;309;g22ef6d58c72_0_0"/>
          <p:cNvPicPr preferRelativeResize="0"/>
          <p:nvPr/>
        </p:nvPicPr>
        <p:blipFill rotWithShape="1">
          <a:blip r:embed="rId3">
            <a:alphaModFix/>
          </a:blip>
          <a:srcRect/>
          <a:stretch/>
        </p:blipFill>
        <p:spPr>
          <a:xfrm>
            <a:off x="294925" y="6420903"/>
            <a:ext cx="1166079" cy="170646"/>
          </a:xfrm>
          <a:prstGeom prst="rect">
            <a:avLst/>
          </a:prstGeom>
          <a:noFill/>
          <a:ln>
            <a:noFill/>
          </a:ln>
        </p:spPr>
      </p:pic>
      <p:cxnSp>
        <p:nvCxnSpPr>
          <p:cNvPr id="310" name="Google Shape;310;g22ef6d58c72_0_0"/>
          <p:cNvCxnSpPr/>
          <p:nvPr/>
        </p:nvCxnSpPr>
        <p:spPr>
          <a:xfrm>
            <a:off x="371475" y="260350"/>
            <a:ext cx="11449200" cy="0"/>
          </a:xfrm>
          <a:prstGeom prst="straightConnector1">
            <a:avLst/>
          </a:prstGeom>
          <a:noFill/>
          <a:ln w="9525" cap="flat" cmpd="sng">
            <a:solidFill>
              <a:srgbClr val="BFBFBF"/>
            </a:solidFill>
            <a:prstDash val="solid"/>
            <a:miter lim="800000"/>
            <a:headEnd type="none" w="sm" len="sm"/>
            <a:tailEnd type="none" w="sm" len="sm"/>
          </a:ln>
        </p:spPr>
      </p:cxnSp>
      <p:cxnSp>
        <p:nvCxnSpPr>
          <p:cNvPr id="311" name="Google Shape;311;g22ef6d58c72_0_0"/>
          <p:cNvCxnSpPr/>
          <p:nvPr/>
        </p:nvCxnSpPr>
        <p:spPr>
          <a:xfrm>
            <a:off x="747613" y="2391950"/>
            <a:ext cx="0" cy="3137100"/>
          </a:xfrm>
          <a:prstGeom prst="straightConnector1">
            <a:avLst/>
          </a:prstGeom>
          <a:noFill/>
          <a:ln w="19050" cap="flat" cmpd="sng">
            <a:solidFill>
              <a:schemeClr val="dk2"/>
            </a:solidFill>
            <a:prstDash val="solid"/>
            <a:round/>
            <a:headEnd type="none" w="med" len="med"/>
            <a:tailEnd type="none" w="med" len="med"/>
          </a:ln>
        </p:spPr>
      </p:cxnSp>
      <p:sp>
        <p:nvSpPr>
          <p:cNvPr id="312" name="Google Shape;312;g22ef6d58c72_0_0"/>
          <p:cNvSpPr txBox="1"/>
          <p:nvPr/>
        </p:nvSpPr>
        <p:spPr>
          <a:xfrm>
            <a:off x="747613" y="3581350"/>
            <a:ext cx="2508900" cy="23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latin typeface="NanumGothic"/>
                <a:ea typeface="NanumGothic"/>
                <a:cs typeface="NanumGothic"/>
                <a:sym typeface="Nanum Gothic"/>
              </a:rPr>
              <a:t>아이디어 준비</a:t>
            </a:r>
            <a:endParaRPr b="1">
              <a:latin typeface="NanumGothic"/>
              <a:ea typeface="NanumGothic"/>
              <a:cs typeface="NanumGothic"/>
              <a:sym typeface="Nanum Gothic"/>
            </a:endParaRPr>
          </a:p>
          <a:p>
            <a:pPr marL="269999" marR="0" lvl="0" indent="-256199" algn="l" rtl="0">
              <a:lnSpc>
                <a:spcPct val="100000"/>
              </a:lnSpc>
              <a:spcBef>
                <a:spcPts val="0"/>
              </a:spcBef>
              <a:spcAft>
                <a:spcPts val="0"/>
              </a:spcAft>
              <a:buClr>
                <a:schemeClr val="dk1"/>
              </a:buClr>
              <a:buSzPts val="1200"/>
              <a:buFont typeface="Nanum Gothic"/>
              <a:buChar char="●"/>
            </a:pPr>
            <a:r>
              <a:rPr lang="ko-KR">
                <a:solidFill>
                  <a:schemeClr val="dk1"/>
                </a:solidFill>
                <a:latin typeface="NanumGothic"/>
                <a:ea typeface="NanumGothic"/>
                <a:cs typeface="NanumGothic"/>
                <a:sym typeface="Nanum Gothic"/>
              </a:rPr>
              <a:t>논문</a:t>
            </a:r>
            <a:r>
              <a:rPr lang="ko-KR">
                <a:latin typeface="NanumGothic"/>
                <a:ea typeface="NanumGothic"/>
                <a:cs typeface="NanumGothic"/>
                <a:sym typeface="Nanum Gothic"/>
              </a:rPr>
              <a:t> 리뷰</a:t>
            </a:r>
            <a:endParaRPr>
              <a:latin typeface="NanumGothic"/>
              <a:ea typeface="NanumGothic"/>
              <a:cs typeface="NanumGothic"/>
              <a:sym typeface="Nanum Gothic"/>
            </a:endParaRPr>
          </a:p>
          <a:p>
            <a:pPr marL="269999" marR="0" lvl="0" indent="-256199" algn="l" rtl="0">
              <a:lnSpc>
                <a:spcPct val="100000"/>
              </a:lnSpc>
              <a:spcBef>
                <a:spcPts val="0"/>
              </a:spcBef>
              <a:spcAft>
                <a:spcPts val="0"/>
              </a:spcAft>
              <a:buClr>
                <a:schemeClr val="dk1"/>
              </a:buClr>
              <a:buSzPts val="1200"/>
              <a:buFont typeface="Nanum Gothic"/>
              <a:buChar char="●"/>
            </a:pPr>
            <a:r>
              <a:rPr lang="ko-KR">
                <a:solidFill>
                  <a:schemeClr val="dk1"/>
                </a:solidFill>
                <a:latin typeface="NanumGothic"/>
                <a:ea typeface="NanumGothic"/>
                <a:cs typeface="NanumGothic"/>
                <a:sym typeface="Nanum Gothic"/>
              </a:rPr>
              <a:t>베이스라인</a:t>
            </a:r>
            <a:r>
              <a:rPr lang="ko-KR">
                <a:latin typeface="NanumGothic"/>
                <a:ea typeface="NanumGothic"/>
                <a:cs typeface="NanumGothic"/>
                <a:sym typeface="Nanum Gothic"/>
              </a:rPr>
              <a:t> 코드 분석</a:t>
            </a:r>
            <a:endParaRPr>
              <a:latin typeface="NanumGothic"/>
              <a:ea typeface="NanumGothic"/>
              <a:cs typeface="NanumGothic"/>
              <a:sym typeface="Nanum Gothic"/>
            </a:endParaRPr>
          </a:p>
          <a:p>
            <a:pPr marL="269999" marR="0" lvl="0" indent="-256199" algn="l" rtl="0">
              <a:lnSpc>
                <a:spcPct val="100000"/>
              </a:lnSpc>
              <a:spcBef>
                <a:spcPts val="0"/>
              </a:spcBef>
              <a:spcAft>
                <a:spcPts val="0"/>
              </a:spcAft>
              <a:buClr>
                <a:schemeClr val="dk1"/>
              </a:buClr>
              <a:buSzPts val="1200"/>
              <a:buFont typeface="Nanum Gothic"/>
              <a:buChar char="●"/>
            </a:pPr>
            <a:r>
              <a:rPr lang="ko-KR">
                <a:latin typeface="NanumGothic"/>
                <a:ea typeface="NanumGothic"/>
                <a:cs typeface="NanumGothic"/>
                <a:sym typeface="Nanum Gothic"/>
              </a:rPr>
              <a:t>제안한 </a:t>
            </a:r>
            <a:r>
              <a:rPr lang="ko-KR">
                <a:solidFill>
                  <a:schemeClr val="dk1"/>
                </a:solidFill>
                <a:latin typeface="NanumGothic"/>
                <a:ea typeface="NanumGothic"/>
                <a:cs typeface="NanumGothic"/>
                <a:sym typeface="Nanum Gothic"/>
              </a:rPr>
              <a:t>아이디어</a:t>
            </a:r>
            <a:r>
              <a:rPr lang="ko-KR">
                <a:latin typeface="NanumGothic"/>
                <a:ea typeface="NanumGothic"/>
                <a:cs typeface="NanumGothic"/>
                <a:sym typeface="Nanum Gothic"/>
              </a:rPr>
              <a:t> 검토</a:t>
            </a:r>
            <a:br>
              <a:rPr lang="ko-KR">
                <a:latin typeface="NanumGothic"/>
                <a:ea typeface="NanumGothic"/>
                <a:cs typeface="NanumGothic"/>
                <a:sym typeface="Nanum Gothic"/>
              </a:rPr>
            </a:br>
            <a:r>
              <a:rPr lang="ko-KR">
                <a:latin typeface="NanumGothic"/>
                <a:ea typeface="NanumGothic"/>
                <a:cs typeface="NanumGothic"/>
                <a:sym typeface="Nanum Gothic"/>
              </a:rPr>
              <a:t>(출력 문서 요약, Multi unit retrieval, 쿼리 최적화)</a:t>
            </a:r>
            <a:endParaRPr>
              <a:latin typeface="NanumGothic"/>
              <a:ea typeface="NanumGothic"/>
              <a:cs typeface="NanumGothic"/>
              <a:sym typeface="Nanum Gothic"/>
            </a:endParaRPr>
          </a:p>
        </p:txBody>
      </p:sp>
      <p:cxnSp>
        <p:nvCxnSpPr>
          <p:cNvPr id="313" name="Google Shape;313;g22ef6d58c72_0_0"/>
          <p:cNvCxnSpPr/>
          <p:nvPr/>
        </p:nvCxnSpPr>
        <p:spPr>
          <a:xfrm>
            <a:off x="3741800" y="2536900"/>
            <a:ext cx="0" cy="2992200"/>
          </a:xfrm>
          <a:prstGeom prst="straightConnector1">
            <a:avLst/>
          </a:prstGeom>
          <a:noFill/>
          <a:ln w="19050" cap="flat" cmpd="sng">
            <a:solidFill>
              <a:schemeClr val="dk2"/>
            </a:solidFill>
            <a:prstDash val="solid"/>
            <a:round/>
            <a:headEnd type="none" w="med" len="med"/>
            <a:tailEnd type="none" w="med" len="med"/>
          </a:ln>
        </p:spPr>
      </p:cxnSp>
      <p:sp>
        <p:nvSpPr>
          <p:cNvPr id="314" name="Google Shape;314;g22ef6d58c72_0_0"/>
          <p:cNvSpPr txBox="1"/>
          <p:nvPr/>
        </p:nvSpPr>
        <p:spPr>
          <a:xfrm>
            <a:off x="3734302" y="3581350"/>
            <a:ext cx="2508900" cy="23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latin typeface="NanumGothic"/>
                <a:ea typeface="NanumGothic"/>
                <a:cs typeface="NanumGothic"/>
                <a:sym typeface="Nanum Gothic"/>
              </a:rPr>
              <a:t>아이디어 구체화</a:t>
            </a:r>
            <a:endParaRPr b="1">
              <a:latin typeface="NanumGothic"/>
              <a:ea typeface="NanumGothic"/>
              <a:cs typeface="NanumGothic"/>
              <a:sym typeface="Nanum Gothic"/>
            </a:endParaRPr>
          </a:p>
          <a:p>
            <a:pPr marL="269999" marR="0" lvl="0" indent="-256199" algn="l" rtl="0">
              <a:lnSpc>
                <a:spcPct val="100000"/>
              </a:lnSpc>
              <a:spcBef>
                <a:spcPts val="0"/>
              </a:spcBef>
              <a:spcAft>
                <a:spcPts val="0"/>
              </a:spcAft>
              <a:buClr>
                <a:schemeClr val="dk1"/>
              </a:buClr>
              <a:buSzPts val="1200"/>
              <a:buFont typeface="Nanum Gothic"/>
              <a:buChar char="●"/>
            </a:pPr>
            <a:r>
              <a:rPr lang="ko-KR">
                <a:solidFill>
                  <a:schemeClr val="dk1"/>
                </a:solidFill>
                <a:latin typeface="NanumGothic"/>
                <a:ea typeface="NanumGothic"/>
                <a:cs typeface="NanumGothic"/>
                <a:sym typeface="Nanum Gothic"/>
              </a:rPr>
              <a:t>모델의</a:t>
            </a:r>
            <a:r>
              <a:rPr lang="ko-KR">
                <a:latin typeface="NanumGothic"/>
                <a:ea typeface="NanumGothic"/>
                <a:cs typeface="NanumGothic"/>
                <a:sym typeface="Nanum Gothic"/>
              </a:rPr>
              <a:t> 취약점 분석</a:t>
            </a:r>
            <a:endParaRPr>
              <a:latin typeface="NanumGothic"/>
              <a:ea typeface="NanumGothic"/>
              <a:cs typeface="NanumGothic"/>
              <a:sym typeface="Nanum Gothic"/>
            </a:endParaRPr>
          </a:p>
          <a:p>
            <a:pPr marL="269999" marR="0" lvl="0" indent="-256199" algn="l" rtl="0">
              <a:lnSpc>
                <a:spcPct val="100000"/>
              </a:lnSpc>
              <a:spcBef>
                <a:spcPts val="0"/>
              </a:spcBef>
              <a:spcAft>
                <a:spcPts val="0"/>
              </a:spcAft>
              <a:buClr>
                <a:schemeClr val="dk1"/>
              </a:buClr>
              <a:buSzPts val="1200"/>
              <a:buFont typeface="Nanum Gothic"/>
              <a:buChar char="●"/>
            </a:pPr>
            <a:r>
              <a:rPr lang="ko-KR">
                <a:solidFill>
                  <a:schemeClr val="dk1"/>
                </a:solidFill>
                <a:latin typeface="NanumGothic"/>
                <a:ea typeface="NanumGothic"/>
                <a:cs typeface="NanumGothic"/>
                <a:sym typeface="Nanum Gothic"/>
              </a:rPr>
              <a:t>아이디어에</a:t>
            </a:r>
            <a:r>
              <a:rPr lang="ko-KR">
                <a:latin typeface="NanumGothic"/>
                <a:ea typeface="NanumGothic"/>
                <a:cs typeface="NanumGothic"/>
                <a:sym typeface="Nanum Gothic"/>
              </a:rPr>
              <a:t> 대한 근거 탐색</a:t>
            </a:r>
            <a:endParaRPr>
              <a:latin typeface="NanumGothic"/>
              <a:ea typeface="NanumGothic"/>
              <a:cs typeface="NanumGothic"/>
              <a:sym typeface="Nanum Gothic"/>
            </a:endParaRPr>
          </a:p>
          <a:p>
            <a:pPr marL="0" lvl="0" indent="0" algn="l" rtl="0">
              <a:spcBef>
                <a:spcPts val="0"/>
              </a:spcBef>
              <a:spcAft>
                <a:spcPts val="0"/>
              </a:spcAft>
              <a:buNone/>
            </a:pPr>
            <a:endParaRPr>
              <a:latin typeface="NanumGothic"/>
              <a:ea typeface="NanumGothic"/>
              <a:cs typeface="NanumGothic"/>
              <a:sym typeface="Nanum Gothic"/>
            </a:endParaRPr>
          </a:p>
        </p:txBody>
      </p:sp>
      <p:cxnSp>
        <p:nvCxnSpPr>
          <p:cNvPr id="315" name="Google Shape;315;g22ef6d58c72_0_0"/>
          <p:cNvCxnSpPr/>
          <p:nvPr/>
        </p:nvCxnSpPr>
        <p:spPr>
          <a:xfrm>
            <a:off x="6759981" y="2615050"/>
            <a:ext cx="0" cy="2923500"/>
          </a:xfrm>
          <a:prstGeom prst="straightConnector1">
            <a:avLst/>
          </a:prstGeom>
          <a:noFill/>
          <a:ln w="19050" cap="flat" cmpd="sng">
            <a:solidFill>
              <a:schemeClr val="dk2"/>
            </a:solidFill>
            <a:prstDash val="solid"/>
            <a:round/>
            <a:headEnd type="none" w="med" len="med"/>
            <a:tailEnd type="none" w="med" len="med"/>
          </a:ln>
        </p:spPr>
      </p:cxnSp>
      <p:sp>
        <p:nvSpPr>
          <p:cNvPr id="316" name="Google Shape;316;g22ef6d58c72_0_0"/>
          <p:cNvSpPr txBox="1"/>
          <p:nvPr/>
        </p:nvSpPr>
        <p:spPr>
          <a:xfrm>
            <a:off x="6759981" y="3581350"/>
            <a:ext cx="2508900" cy="23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latin typeface="NanumGothic"/>
                <a:ea typeface="NanumGothic"/>
                <a:cs typeface="NanumGothic"/>
                <a:sym typeface="Nanum Gothic"/>
              </a:rPr>
              <a:t>아이디어 구현</a:t>
            </a:r>
            <a:endParaRPr b="1">
              <a:latin typeface="NanumGothic"/>
              <a:ea typeface="NanumGothic"/>
              <a:cs typeface="NanumGothic"/>
              <a:sym typeface="Nanum Gothic"/>
            </a:endParaRPr>
          </a:p>
          <a:p>
            <a:pPr marL="266700" marR="0" lvl="0" indent="-257175" algn="l" rtl="0">
              <a:lnSpc>
                <a:spcPct val="100000"/>
              </a:lnSpc>
              <a:spcBef>
                <a:spcPts val="0"/>
              </a:spcBef>
              <a:spcAft>
                <a:spcPts val="0"/>
              </a:spcAft>
              <a:buClr>
                <a:schemeClr val="dk1"/>
              </a:buClr>
              <a:buSzPts val="1200"/>
              <a:buFont typeface="Nanum Gothic"/>
              <a:buChar char="●"/>
            </a:pPr>
            <a:r>
              <a:rPr lang="ko-KR">
                <a:solidFill>
                  <a:schemeClr val="dk1"/>
                </a:solidFill>
                <a:latin typeface="NanumGothic"/>
                <a:ea typeface="NanumGothic"/>
                <a:cs typeface="NanumGothic"/>
                <a:sym typeface="Nanum Gothic"/>
              </a:rPr>
              <a:t>Query</a:t>
            </a:r>
            <a:r>
              <a:rPr lang="ko-KR">
                <a:latin typeface="NanumGothic"/>
                <a:ea typeface="NanumGothic"/>
                <a:cs typeface="NanumGothic"/>
                <a:sym typeface="Nanum Gothic"/>
              </a:rPr>
              <a:t> Side Fine-tuning</a:t>
            </a:r>
            <a:endParaRPr>
              <a:latin typeface="NanumGothic"/>
              <a:ea typeface="NanumGothic"/>
              <a:cs typeface="NanumGothic"/>
              <a:sym typeface="Nanum Gothic"/>
            </a:endParaRPr>
          </a:p>
          <a:p>
            <a:pPr marL="540000" marR="0" lvl="1" indent="-268899" algn="l" rtl="0">
              <a:lnSpc>
                <a:spcPct val="100000"/>
              </a:lnSpc>
              <a:spcBef>
                <a:spcPts val="0"/>
              </a:spcBef>
              <a:spcAft>
                <a:spcPts val="0"/>
              </a:spcAft>
              <a:buSzPts val="1400"/>
              <a:buFont typeface="Nanum Gothic"/>
              <a:buChar char="○"/>
            </a:pPr>
            <a:r>
              <a:rPr lang="ko-KR">
                <a:latin typeface="NanumGothic"/>
                <a:ea typeface="NanumGothic"/>
                <a:cs typeface="NanumGothic"/>
                <a:sym typeface="Nanum Gothic"/>
              </a:rPr>
              <a:t>Query loss의 단위 변경</a:t>
            </a:r>
            <a:endParaRPr>
              <a:latin typeface="NanumGothic"/>
              <a:ea typeface="NanumGothic"/>
              <a:cs typeface="NanumGothic"/>
              <a:sym typeface="Nanum Gothic"/>
            </a:endParaRPr>
          </a:p>
          <a:p>
            <a:pPr marL="540000" marR="0" lvl="1" indent="-268899" algn="l" rtl="0">
              <a:lnSpc>
                <a:spcPct val="100000"/>
              </a:lnSpc>
              <a:spcBef>
                <a:spcPts val="0"/>
              </a:spcBef>
              <a:spcAft>
                <a:spcPts val="0"/>
              </a:spcAft>
              <a:buSzPts val="1400"/>
              <a:buFont typeface="Nanum Gothic"/>
              <a:buChar char="○"/>
            </a:pPr>
            <a:r>
              <a:rPr lang="ko-KR">
                <a:latin typeface="NanumGothic"/>
                <a:ea typeface="NanumGothic"/>
                <a:cs typeface="NanumGothic"/>
                <a:sym typeface="Nanum Gothic"/>
              </a:rPr>
              <a:t>Loss의 구성요소 추가</a:t>
            </a:r>
            <a:endParaRPr>
              <a:latin typeface="NanumGothic"/>
              <a:ea typeface="NanumGothic"/>
              <a:cs typeface="NanumGothic"/>
              <a:sym typeface="Nanum Gothic"/>
            </a:endParaRPr>
          </a:p>
          <a:p>
            <a:pPr marL="540000" marR="0" lvl="1" indent="-268899" algn="l" rtl="0">
              <a:lnSpc>
                <a:spcPct val="100000"/>
              </a:lnSpc>
              <a:spcBef>
                <a:spcPts val="0"/>
              </a:spcBef>
              <a:spcAft>
                <a:spcPts val="0"/>
              </a:spcAft>
              <a:buSzPts val="1400"/>
              <a:buFont typeface="Nanum Gothic"/>
              <a:buChar char="○"/>
            </a:pPr>
            <a:r>
              <a:rPr lang="ko-KR">
                <a:latin typeface="NanumGothic"/>
                <a:ea typeface="NanumGothic"/>
                <a:cs typeface="NanumGothic"/>
                <a:sym typeface="Nanum Gothic"/>
              </a:rPr>
              <a:t>Distillation</a:t>
            </a:r>
            <a:endParaRPr>
              <a:latin typeface="NanumGothic"/>
              <a:ea typeface="NanumGothic"/>
              <a:cs typeface="NanumGothic"/>
              <a:sym typeface="Nanum Gothic"/>
            </a:endParaRPr>
          </a:p>
          <a:p>
            <a:pPr marL="269999" marR="0" lvl="0" indent="-256199" algn="l" rtl="0">
              <a:lnSpc>
                <a:spcPct val="100000"/>
              </a:lnSpc>
              <a:spcBef>
                <a:spcPts val="0"/>
              </a:spcBef>
              <a:spcAft>
                <a:spcPts val="0"/>
              </a:spcAft>
              <a:buClr>
                <a:schemeClr val="dk1"/>
              </a:buClr>
              <a:buSzPts val="1200"/>
              <a:buFont typeface="Nanum Gothic"/>
              <a:buChar char="●"/>
            </a:pPr>
            <a:r>
              <a:rPr lang="ko-KR">
                <a:solidFill>
                  <a:schemeClr val="dk1"/>
                </a:solidFill>
                <a:latin typeface="NanumGothic"/>
                <a:ea typeface="NanumGothic"/>
                <a:cs typeface="NanumGothic"/>
                <a:sym typeface="Nanum Gothic"/>
              </a:rPr>
              <a:t>Multi</a:t>
            </a:r>
            <a:r>
              <a:rPr lang="ko-KR">
                <a:latin typeface="NanumGothic"/>
                <a:ea typeface="NanumGothic"/>
                <a:cs typeface="NanumGothic"/>
                <a:sym typeface="Nanum Gothic"/>
              </a:rPr>
              <a:t> unit retrieval</a:t>
            </a:r>
            <a:endParaRPr>
              <a:latin typeface="NanumGothic"/>
              <a:ea typeface="NanumGothic"/>
              <a:cs typeface="NanumGothic"/>
              <a:sym typeface="Nanum Gothic"/>
            </a:endParaRPr>
          </a:p>
          <a:p>
            <a:pPr marL="540000" marR="0" lvl="1" indent="-268899" algn="l" rtl="0">
              <a:lnSpc>
                <a:spcPct val="100000"/>
              </a:lnSpc>
              <a:spcBef>
                <a:spcPts val="0"/>
              </a:spcBef>
              <a:spcAft>
                <a:spcPts val="0"/>
              </a:spcAft>
              <a:buSzPts val="1400"/>
              <a:buFont typeface="Nanum Gothic"/>
              <a:buChar char="○"/>
            </a:pPr>
            <a:r>
              <a:rPr lang="ko-KR">
                <a:latin typeface="NanumGothic"/>
                <a:ea typeface="NanumGothic"/>
                <a:cs typeface="NanumGothic"/>
                <a:sym typeface="Nanum Gothic"/>
              </a:rPr>
              <a:t>static</a:t>
            </a:r>
            <a:endParaRPr>
              <a:latin typeface="NanumGothic"/>
              <a:ea typeface="NanumGothic"/>
              <a:cs typeface="NanumGothic"/>
              <a:sym typeface="Nanum Gothic"/>
            </a:endParaRPr>
          </a:p>
          <a:p>
            <a:pPr marL="540000" marR="0" lvl="1" indent="-268899" algn="l" rtl="0">
              <a:lnSpc>
                <a:spcPct val="100000"/>
              </a:lnSpc>
              <a:spcBef>
                <a:spcPts val="0"/>
              </a:spcBef>
              <a:spcAft>
                <a:spcPts val="0"/>
              </a:spcAft>
              <a:buSzPts val="1400"/>
              <a:buFont typeface="Nanum Gothic"/>
              <a:buChar char="○"/>
            </a:pPr>
            <a:r>
              <a:rPr lang="ko-KR">
                <a:latin typeface="NanumGothic"/>
                <a:ea typeface="NanumGothic"/>
                <a:cs typeface="NanumGothic"/>
                <a:sym typeface="Nanum Gothic"/>
              </a:rPr>
              <a:t>dynamic</a:t>
            </a:r>
            <a:endParaRPr>
              <a:latin typeface="NanumGothic"/>
              <a:ea typeface="NanumGothic"/>
              <a:cs typeface="NanumGothic"/>
              <a:sym typeface="Nanum Gothic"/>
            </a:endParaRPr>
          </a:p>
          <a:p>
            <a:pPr marL="540000" marR="0" lvl="1" indent="-268899" algn="l" rtl="0">
              <a:lnSpc>
                <a:spcPct val="100000"/>
              </a:lnSpc>
              <a:spcBef>
                <a:spcPts val="0"/>
              </a:spcBef>
              <a:spcAft>
                <a:spcPts val="0"/>
              </a:spcAft>
              <a:buSzPts val="1400"/>
              <a:buFont typeface="Nanum Gothic"/>
              <a:buChar char="○"/>
            </a:pPr>
            <a:r>
              <a:rPr lang="ko-KR">
                <a:latin typeface="NanumGothic"/>
                <a:ea typeface="NanumGothic"/>
                <a:cs typeface="NanumGothic"/>
                <a:sym typeface="Nanum Gothic"/>
              </a:rPr>
              <a:t>Optimization</a:t>
            </a:r>
            <a:endParaRPr>
              <a:latin typeface="NanumGothic"/>
              <a:ea typeface="NanumGothic"/>
              <a:cs typeface="NanumGothic"/>
              <a:sym typeface="Nanum Gothic"/>
            </a:endParaRPr>
          </a:p>
        </p:txBody>
      </p:sp>
      <p:cxnSp>
        <p:nvCxnSpPr>
          <p:cNvPr id="317" name="Google Shape;317;g22ef6d58c72_0_0"/>
          <p:cNvCxnSpPr/>
          <p:nvPr/>
        </p:nvCxnSpPr>
        <p:spPr>
          <a:xfrm>
            <a:off x="9754131" y="2503450"/>
            <a:ext cx="0" cy="3044400"/>
          </a:xfrm>
          <a:prstGeom prst="straightConnector1">
            <a:avLst/>
          </a:prstGeom>
          <a:noFill/>
          <a:ln w="19050" cap="flat" cmpd="sng">
            <a:solidFill>
              <a:schemeClr val="dk2"/>
            </a:solidFill>
            <a:prstDash val="solid"/>
            <a:round/>
            <a:headEnd type="none" w="med" len="med"/>
            <a:tailEnd type="none" w="med" len="med"/>
          </a:ln>
        </p:spPr>
      </p:cxnSp>
      <p:sp>
        <p:nvSpPr>
          <p:cNvPr id="318" name="Google Shape;318;g22ef6d58c72_0_0"/>
          <p:cNvSpPr txBox="1"/>
          <p:nvPr/>
        </p:nvSpPr>
        <p:spPr>
          <a:xfrm>
            <a:off x="9746631" y="3581350"/>
            <a:ext cx="2508900" cy="23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ko-KR" b="1">
                <a:latin typeface="NanumGothic"/>
                <a:ea typeface="NanumGothic"/>
                <a:cs typeface="NanumGothic"/>
                <a:sym typeface="Nanum Gothic"/>
              </a:rPr>
              <a:t>프로젝트 정리</a:t>
            </a:r>
            <a:endParaRPr b="1">
              <a:latin typeface="NanumGothic"/>
              <a:ea typeface="NanumGothic"/>
              <a:cs typeface="NanumGothic"/>
              <a:sym typeface="Nanum Gothic"/>
            </a:endParaRPr>
          </a:p>
          <a:p>
            <a:pPr marL="266700" marR="0" lvl="0" indent="-257175" algn="l" rtl="0">
              <a:lnSpc>
                <a:spcPct val="100000"/>
              </a:lnSpc>
              <a:spcBef>
                <a:spcPts val="0"/>
              </a:spcBef>
              <a:spcAft>
                <a:spcPts val="0"/>
              </a:spcAft>
              <a:buClr>
                <a:schemeClr val="dk1"/>
              </a:buClr>
              <a:buSzPts val="1200"/>
              <a:buFont typeface="Nanum Gothic"/>
              <a:buChar char="●"/>
            </a:pPr>
            <a:r>
              <a:rPr lang="ko-KR">
                <a:latin typeface="NanumGothic"/>
                <a:ea typeface="NanumGothic"/>
                <a:cs typeface="NanumGothic"/>
                <a:sym typeface="Nanum Gothic"/>
              </a:rPr>
              <a:t>생성 모델 연결</a:t>
            </a:r>
            <a:endParaRPr>
              <a:latin typeface="NanumGothic"/>
              <a:ea typeface="NanumGothic"/>
              <a:cs typeface="NanumGothic"/>
              <a:sym typeface="Nanum Gothic"/>
            </a:endParaRPr>
          </a:p>
          <a:p>
            <a:pPr marL="266700" marR="0" lvl="0" indent="-257175" algn="l" rtl="0">
              <a:lnSpc>
                <a:spcPct val="100000"/>
              </a:lnSpc>
              <a:spcBef>
                <a:spcPts val="0"/>
              </a:spcBef>
              <a:spcAft>
                <a:spcPts val="0"/>
              </a:spcAft>
              <a:buClr>
                <a:schemeClr val="dk1"/>
              </a:buClr>
              <a:buSzPts val="1200"/>
              <a:buFont typeface="Nanum Gothic"/>
              <a:buChar char="●"/>
            </a:pPr>
            <a:r>
              <a:rPr lang="ko-KR">
                <a:latin typeface="NanumGothic"/>
                <a:ea typeface="NanumGothic"/>
                <a:cs typeface="NanumGothic"/>
                <a:sym typeface="Nanum Gothic"/>
              </a:rPr>
              <a:t>최종 발표 준비</a:t>
            </a:r>
            <a:endParaRPr>
              <a:latin typeface="NanumGothic"/>
              <a:ea typeface="NanumGothic"/>
              <a:cs typeface="NanumGothic"/>
              <a:sym typeface="Nanum Gothic"/>
            </a:endParaRPr>
          </a:p>
          <a:p>
            <a:pPr marL="266700" marR="0" lvl="0" indent="-257175" algn="l" rtl="0">
              <a:lnSpc>
                <a:spcPct val="100000"/>
              </a:lnSpc>
              <a:spcBef>
                <a:spcPts val="0"/>
              </a:spcBef>
              <a:spcAft>
                <a:spcPts val="0"/>
              </a:spcAft>
              <a:buClr>
                <a:schemeClr val="dk1"/>
              </a:buClr>
              <a:buSzPts val="1200"/>
              <a:buFont typeface="Nanum Gothic"/>
              <a:buChar char="●"/>
            </a:pPr>
            <a:r>
              <a:rPr lang="ko-KR">
                <a:latin typeface="NanumGothic"/>
                <a:ea typeface="NanumGothic"/>
                <a:cs typeface="NanumGothic"/>
                <a:sym typeface="Nanum Gothic"/>
              </a:rPr>
              <a:t>랩업리포트 작성</a:t>
            </a:r>
            <a:endParaRPr>
              <a:latin typeface="NanumGothic"/>
              <a:ea typeface="NanumGothic"/>
              <a:cs typeface="NanumGothic"/>
              <a:sym typeface="Nanum Gothic"/>
            </a:endParaRPr>
          </a:p>
        </p:txBody>
      </p:sp>
      <p:sp>
        <p:nvSpPr>
          <p:cNvPr id="319" name="Google Shape;319;g22ef6d58c72_0_0"/>
          <p:cNvSpPr/>
          <p:nvPr/>
        </p:nvSpPr>
        <p:spPr>
          <a:xfrm>
            <a:off x="393819" y="1955550"/>
            <a:ext cx="1440000" cy="1440000"/>
          </a:xfrm>
          <a:prstGeom prst="ellipse">
            <a:avLst/>
          </a:prstGeom>
          <a:solidFill>
            <a:srgbClr val="C8E9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b="1">
                <a:latin typeface="NanumGothic"/>
                <a:ea typeface="NanumGothic"/>
                <a:cs typeface="NanumGothic"/>
                <a:sym typeface="Nanum Gothic"/>
              </a:rPr>
              <a:t>WEEK18</a:t>
            </a:r>
            <a:endParaRPr b="1">
              <a:latin typeface="NanumGothic"/>
              <a:ea typeface="NanumGothic"/>
              <a:cs typeface="NanumGothic"/>
              <a:sym typeface="Nanum Gothic"/>
            </a:endParaRPr>
          </a:p>
          <a:p>
            <a:pPr marL="0" lvl="0" indent="0" algn="ctr" rtl="0">
              <a:spcBef>
                <a:spcPts val="0"/>
              </a:spcBef>
              <a:spcAft>
                <a:spcPts val="0"/>
              </a:spcAft>
              <a:buNone/>
            </a:pPr>
            <a:r>
              <a:rPr lang="ko-KR" sz="900" b="1">
                <a:latin typeface="NanumGothic"/>
                <a:ea typeface="NanumGothic"/>
                <a:cs typeface="NanumGothic"/>
                <a:sym typeface="Nanum Gothic"/>
              </a:rPr>
              <a:t>(7.3. ~ 7.9.)</a:t>
            </a:r>
            <a:endParaRPr sz="900" b="1">
              <a:latin typeface="NanumGothic"/>
              <a:ea typeface="NanumGothic"/>
              <a:cs typeface="NanumGothic"/>
              <a:sym typeface="Nanum Gothic"/>
            </a:endParaRPr>
          </a:p>
        </p:txBody>
      </p:sp>
      <p:sp>
        <p:nvSpPr>
          <p:cNvPr id="320" name="Google Shape;320;g22ef6d58c72_0_0"/>
          <p:cNvSpPr/>
          <p:nvPr/>
        </p:nvSpPr>
        <p:spPr>
          <a:xfrm>
            <a:off x="3395044" y="1955550"/>
            <a:ext cx="1440000" cy="1440000"/>
          </a:xfrm>
          <a:prstGeom prst="ellipse">
            <a:avLst/>
          </a:prstGeom>
          <a:solidFill>
            <a:srgbClr val="C8E9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b="1">
                <a:latin typeface="NanumGothic"/>
                <a:ea typeface="NanumGothic"/>
                <a:cs typeface="NanumGothic"/>
                <a:sym typeface="Nanum Gothic"/>
              </a:rPr>
              <a:t>WEEK19</a:t>
            </a:r>
            <a:endParaRPr b="1">
              <a:latin typeface="NanumGothic"/>
              <a:ea typeface="NanumGothic"/>
              <a:cs typeface="NanumGothic"/>
              <a:sym typeface="Nanum Gothic"/>
            </a:endParaRPr>
          </a:p>
          <a:p>
            <a:pPr marL="0" lvl="0" indent="0" algn="ctr" rtl="0">
              <a:spcBef>
                <a:spcPts val="0"/>
              </a:spcBef>
              <a:spcAft>
                <a:spcPts val="0"/>
              </a:spcAft>
              <a:buClr>
                <a:schemeClr val="dk1"/>
              </a:buClr>
              <a:buSzPts val="1100"/>
              <a:buFont typeface="Arial"/>
              <a:buNone/>
            </a:pPr>
            <a:r>
              <a:rPr lang="ko-KR" sz="900" b="1">
                <a:solidFill>
                  <a:schemeClr val="dk1"/>
                </a:solidFill>
                <a:latin typeface="NanumGothic"/>
                <a:ea typeface="NanumGothic"/>
                <a:cs typeface="NanumGothic"/>
                <a:sym typeface="Nanum Gothic"/>
              </a:rPr>
              <a:t>(7.10. ~ 7.16.)</a:t>
            </a:r>
            <a:endParaRPr sz="1100" b="1">
              <a:latin typeface="NanumGothic"/>
              <a:ea typeface="NanumGothic"/>
              <a:cs typeface="NanumGothic"/>
              <a:sym typeface="Nanum Gothic"/>
            </a:endParaRPr>
          </a:p>
        </p:txBody>
      </p:sp>
      <p:sp>
        <p:nvSpPr>
          <p:cNvPr id="321" name="Google Shape;321;g22ef6d58c72_0_0"/>
          <p:cNvSpPr/>
          <p:nvPr/>
        </p:nvSpPr>
        <p:spPr>
          <a:xfrm>
            <a:off x="6396269" y="1955550"/>
            <a:ext cx="1440000" cy="1440000"/>
          </a:xfrm>
          <a:prstGeom prst="ellipse">
            <a:avLst/>
          </a:prstGeom>
          <a:solidFill>
            <a:srgbClr val="C8E9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b="1">
                <a:latin typeface="NanumGothic"/>
                <a:ea typeface="NanumGothic"/>
                <a:cs typeface="NanumGothic"/>
                <a:sym typeface="Nanum Gothic"/>
              </a:rPr>
              <a:t>WEEK20</a:t>
            </a:r>
            <a:endParaRPr b="1">
              <a:latin typeface="NanumGothic"/>
              <a:ea typeface="NanumGothic"/>
              <a:cs typeface="NanumGothic"/>
              <a:sym typeface="Nanum Gothic"/>
            </a:endParaRPr>
          </a:p>
          <a:p>
            <a:pPr marL="0" lvl="0" indent="0" algn="ctr" rtl="0">
              <a:spcBef>
                <a:spcPts val="0"/>
              </a:spcBef>
              <a:spcAft>
                <a:spcPts val="0"/>
              </a:spcAft>
              <a:buClr>
                <a:schemeClr val="dk1"/>
              </a:buClr>
              <a:buSzPts val="1100"/>
              <a:buFont typeface="Arial"/>
              <a:buNone/>
            </a:pPr>
            <a:r>
              <a:rPr lang="ko-KR" sz="900" b="1">
                <a:solidFill>
                  <a:schemeClr val="dk1"/>
                </a:solidFill>
                <a:latin typeface="NanumGothic"/>
                <a:ea typeface="NanumGothic"/>
                <a:cs typeface="NanumGothic"/>
                <a:sym typeface="Nanum Gothic"/>
              </a:rPr>
              <a:t>(7.17. ~ 7.23.)</a:t>
            </a:r>
            <a:endParaRPr sz="1100" b="1">
              <a:latin typeface="NanumGothic"/>
              <a:ea typeface="NanumGothic"/>
              <a:cs typeface="NanumGothic"/>
              <a:sym typeface="Nanum Gothic"/>
            </a:endParaRPr>
          </a:p>
        </p:txBody>
      </p:sp>
      <p:sp>
        <p:nvSpPr>
          <p:cNvPr id="322" name="Google Shape;322;g22ef6d58c72_0_0"/>
          <p:cNvSpPr/>
          <p:nvPr/>
        </p:nvSpPr>
        <p:spPr>
          <a:xfrm>
            <a:off x="9397494" y="1874325"/>
            <a:ext cx="1440000" cy="1440000"/>
          </a:xfrm>
          <a:prstGeom prst="ellipse">
            <a:avLst/>
          </a:prstGeom>
          <a:solidFill>
            <a:srgbClr val="C8E9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KR" b="1">
                <a:latin typeface="NanumGothic"/>
                <a:ea typeface="NanumGothic"/>
                <a:cs typeface="NanumGothic"/>
                <a:sym typeface="Nanum Gothic"/>
              </a:rPr>
              <a:t>WEEK21</a:t>
            </a:r>
            <a:endParaRPr b="1">
              <a:latin typeface="NanumGothic"/>
              <a:ea typeface="NanumGothic"/>
              <a:cs typeface="NanumGothic"/>
              <a:sym typeface="Nanum Gothic"/>
            </a:endParaRPr>
          </a:p>
          <a:p>
            <a:pPr marL="0" lvl="0" indent="0" algn="ctr" rtl="0">
              <a:spcBef>
                <a:spcPts val="0"/>
              </a:spcBef>
              <a:spcAft>
                <a:spcPts val="0"/>
              </a:spcAft>
              <a:buClr>
                <a:schemeClr val="dk1"/>
              </a:buClr>
              <a:buSzPts val="1100"/>
              <a:buFont typeface="Arial"/>
              <a:buNone/>
            </a:pPr>
            <a:r>
              <a:rPr lang="ko-KR" sz="900" b="1">
                <a:solidFill>
                  <a:schemeClr val="dk1"/>
                </a:solidFill>
                <a:latin typeface="NanumGothic"/>
                <a:ea typeface="NanumGothic"/>
                <a:cs typeface="NanumGothic"/>
                <a:sym typeface="Nanum Gothic"/>
              </a:rPr>
              <a:t>(7.24. ~ 7.28.)</a:t>
            </a:r>
            <a:endParaRPr sz="1100" b="1">
              <a:latin typeface="NanumGothic"/>
              <a:ea typeface="NanumGothic"/>
              <a:cs typeface="NanumGothic"/>
              <a:sym typeface="Nanum Gothic"/>
            </a:endParaRPr>
          </a:p>
        </p:txBody>
      </p:sp>
      <p:sp>
        <p:nvSpPr>
          <p:cNvPr id="323" name="Google Shape;323;g22ef6d58c72_0_0"/>
          <p:cNvSpPr/>
          <p:nvPr/>
        </p:nvSpPr>
        <p:spPr>
          <a:xfrm>
            <a:off x="2100150" y="2503450"/>
            <a:ext cx="1074900" cy="327300"/>
          </a:xfrm>
          <a:prstGeom prst="rightArrow">
            <a:avLst>
              <a:gd name="adj1" fmla="val 50000"/>
              <a:gd name="adj2" fmla="val 50000"/>
            </a:avLst>
          </a:prstGeom>
          <a:solidFill>
            <a:srgbClr val="42A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22ef6d58c72_0_0"/>
          <p:cNvSpPr/>
          <p:nvPr/>
        </p:nvSpPr>
        <p:spPr>
          <a:xfrm>
            <a:off x="8086342" y="2503450"/>
            <a:ext cx="1074900" cy="327300"/>
          </a:xfrm>
          <a:prstGeom prst="rightArrow">
            <a:avLst>
              <a:gd name="adj1" fmla="val 50000"/>
              <a:gd name="adj2" fmla="val 50000"/>
            </a:avLst>
          </a:prstGeom>
          <a:solidFill>
            <a:srgbClr val="42A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g22ef6d58c72_0_0"/>
          <p:cNvSpPr/>
          <p:nvPr/>
        </p:nvSpPr>
        <p:spPr>
          <a:xfrm>
            <a:off x="5093246" y="2503450"/>
            <a:ext cx="1074900" cy="327300"/>
          </a:xfrm>
          <a:prstGeom prst="rightArrow">
            <a:avLst>
              <a:gd name="adj1" fmla="val 50000"/>
              <a:gd name="adj2" fmla="val 50000"/>
            </a:avLst>
          </a:prstGeom>
          <a:solidFill>
            <a:srgbClr val="42A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g22ef6d58c72_0_0"/>
          <p:cNvSpPr txBox="1"/>
          <p:nvPr/>
        </p:nvSpPr>
        <p:spPr>
          <a:xfrm>
            <a:off x="9381016" y="6379335"/>
            <a:ext cx="2181900" cy="2538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Clr>
                <a:srgbClr val="000000"/>
              </a:buClr>
              <a:buSzPts val="1050"/>
              <a:buFont typeface="Arial"/>
              <a:buNone/>
            </a:pPr>
            <a:r>
              <a:rPr lang="ko-KR" sz="1050" b="1" i="0" u="none" strike="noStrike" cap="none">
                <a:solidFill>
                  <a:srgbClr val="BFBFBF"/>
                </a:solidFill>
                <a:latin typeface="NanumGothic"/>
                <a:ea typeface="NanumGothic"/>
                <a:cs typeface="NanumGothic"/>
                <a:sym typeface="Nanum Gothic"/>
              </a:rPr>
              <a:t>© NAVER Connect Foundation</a:t>
            </a:r>
            <a:endParaRPr sz="1400" b="1" i="0" u="none" strike="noStrike" cap="none">
              <a:solidFill>
                <a:srgbClr val="000000"/>
              </a:solidFill>
              <a:latin typeface="NanumGothic"/>
              <a:ea typeface="NanumGothic"/>
              <a:cs typeface="NanumGothic"/>
              <a:sym typeface="Nanum Gothic"/>
            </a:endParaRPr>
          </a:p>
        </p:txBody>
      </p:sp>
      <p:sp>
        <p:nvSpPr>
          <p:cNvPr id="327" name="Google Shape;327;g22ef6d58c72_0_0"/>
          <p:cNvSpPr txBox="1"/>
          <p:nvPr/>
        </p:nvSpPr>
        <p:spPr>
          <a:xfrm>
            <a:off x="11158683" y="6328218"/>
            <a:ext cx="8085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altLang="ko-KR" sz="900" b="1" i="0" u="none" strike="noStrike" cap="none">
                <a:solidFill>
                  <a:srgbClr val="888888"/>
                </a:solidFill>
                <a:latin typeface="NanumGothic"/>
                <a:ea typeface="NanumGothic"/>
                <a:cs typeface="NanumGothic"/>
                <a:sym typeface="Nanum Gothic"/>
              </a:rPr>
              <a:t>9</a:t>
            </a:fld>
            <a:endParaRPr sz="900" b="1" i="0" u="none" strike="noStrike" cap="none">
              <a:solidFill>
                <a:srgbClr val="888888"/>
              </a:solidFill>
              <a:latin typeface="NanumGothic"/>
              <a:ea typeface="NanumGothic"/>
              <a:cs typeface="NanumGothic"/>
              <a:sym typeface="Nanum Gothic"/>
            </a:endParaRPr>
          </a:p>
        </p:txBody>
      </p:sp>
    </p:spTree>
  </p:cSld>
  <p:clrMapOvr>
    <a:masterClrMapping/>
  </p:clrMapOvr>
</p:sld>
</file>

<file path=ppt/theme/theme1.xml><?xml version="1.0" encoding="utf-8"?>
<a:theme xmlns:a="http://schemas.openxmlformats.org/drawingml/2006/main" name="Office 테마">
  <a:themeElements>
    <a:clrScheme name="부스트캠프 AI Tech">
      <a:dk1>
        <a:srgbClr val="000000"/>
      </a:dk1>
      <a:lt1>
        <a:srgbClr val="FFFFFF"/>
      </a:lt1>
      <a:dk2>
        <a:srgbClr val="005CFD"/>
      </a:dk2>
      <a:lt2>
        <a:srgbClr val="00A5FF"/>
      </a:lt2>
      <a:accent1>
        <a:srgbClr val="492ECF"/>
      </a:accent1>
      <a:accent2>
        <a:srgbClr val="E36E71"/>
      </a:accent2>
      <a:accent3>
        <a:srgbClr val="7F73EB"/>
      </a:accent3>
      <a:accent4>
        <a:srgbClr val="AFB3F7"/>
      </a:accent4>
      <a:accent5>
        <a:srgbClr val="71CAD3"/>
      </a:accent5>
      <a:accent6>
        <a:srgbClr val="5900B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부스트캠프 AI Tech">
      <a:dk1>
        <a:srgbClr val="000000"/>
      </a:dk1>
      <a:lt1>
        <a:srgbClr val="FFFFFF"/>
      </a:lt1>
      <a:dk2>
        <a:srgbClr val="005CFD"/>
      </a:dk2>
      <a:lt2>
        <a:srgbClr val="00A5FF"/>
      </a:lt2>
      <a:accent1>
        <a:srgbClr val="492ECF"/>
      </a:accent1>
      <a:accent2>
        <a:srgbClr val="E36E71"/>
      </a:accent2>
      <a:accent3>
        <a:srgbClr val="7F73EB"/>
      </a:accent3>
      <a:accent4>
        <a:srgbClr val="AFB3F7"/>
      </a:accent4>
      <a:accent5>
        <a:srgbClr val="71CAD3"/>
      </a:accent5>
      <a:accent6>
        <a:srgbClr val="5900B7"/>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5023</Words>
  <Application>Microsoft Macintosh PowerPoint</Application>
  <PresentationFormat>와이드스크린</PresentationFormat>
  <Paragraphs>908</Paragraphs>
  <Slides>47</Slides>
  <Notes>47</Notes>
  <HiddenSlides>0</HiddenSlides>
  <MMClips>0</MMClips>
  <ScaleCrop>false</ScaleCrop>
  <HeadingPairs>
    <vt:vector size="6" baseType="variant">
      <vt:variant>
        <vt:lpstr>사용한 글꼴</vt:lpstr>
      </vt:variant>
      <vt:variant>
        <vt:i4>5</vt:i4>
      </vt:variant>
      <vt:variant>
        <vt:lpstr>테마</vt:lpstr>
      </vt:variant>
      <vt:variant>
        <vt:i4>2</vt:i4>
      </vt:variant>
      <vt:variant>
        <vt:lpstr>슬라이드 제목</vt:lpstr>
      </vt:variant>
      <vt:variant>
        <vt:i4>47</vt:i4>
      </vt:variant>
    </vt:vector>
  </HeadingPairs>
  <TitlesOfParts>
    <vt:vector size="54" baseType="lpstr">
      <vt:lpstr>Nanum Gothic</vt:lpstr>
      <vt:lpstr>NanumGothic</vt:lpstr>
      <vt:lpstr>NanumGothic ExtraBold</vt:lpstr>
      <vt:lpstr>Arial</vt:lpstr>
      <vt:lpstr>Malgun Gothic</vt:lpstr>
      <vt:lpstr>Office 테마</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 상욱</dc:creator>
  <cp:lastModifiedBy>김지현</cp:lastModifiedBy>
  <cp:revision>2</cp:revision>
  <dcterms:created xsi:type="dcterms:W3CDTF">2022-05-18T03:22:51Z</dcterms:created>
  <dcterms:modified xsi:type="dcterms:W3CDTF">2023-07-28T03:04:59Z</dcterms:modified>
</cp:coreProperties>
</file>